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7"/>
  </p:notesMasterIdLst>
  <p:sldIdLst>
    <p:sldId id="256" r:id="rId2"/>
    <p:sldId id="581" r:id="rId3"/>
    <p:sldId id="590" r:id="rId4"/>
    <p:sldId id="282" r:id="rId5"/>
    <p:sldId id="283" r:id="rId6"/>
    <p:sldId id="277" r:id="rId7"/>
    <p:sldId id="599" r:id="rId8"/>
    <p:sldId id="582" r:id="rId9"/>
    <p:sldId id="276" r:id="rId10"/>
    <p:sldId id="288" r:id="rId11"/>
    <p:sldId id="592" r:id="rId12"/>
    <p:sldId id="584" r:id="rId13"/>
    <p:sldId id="296" r:id="rId14"/>
    <p:sldId id="598" r:id="rId15"/>
    <p:sldId id="280" r:id="rId16"/>
    <p:sldId id="596" r:id="rId17"/>
    <p:sldId id="597" r:id="rId18"/>
    <p:sldId id="600" r:id="rId19"/>
    <p:sldId id="583" r:id="rId20"/>
    <p:sldId id="593" r:id="rId21"/>
    <p:sldId id="595" r:id="rId22"/>
    <p:sldId id="294" r:id="rId23"/>
    <p:sldId id="297" r:id="rId24"/>
    <p:sldId id="591" r:id="rId25"/>
    <p:sldId id="291" r:id="rId26"/>
    <p:sldId id="258" r:id="rId27"/>
    <p:sldId id="601" r:id="rId28"/>
    <p:sldId id="604" r:id="rId29"/>
    <p:sldId id="267" r:id="rId30"/>
    <p:sldId id="602" r:id="rId31"/>
    <p:sldId id="576" r:id="rId32"/>
    <p:sldId id="579" r:id="rId33"/>
    <p:sldId id="266" r:id="rId34"/>
    <p:sldId id="574" r:id="rId35"/>
    <p:sldId id="286" r:id="rId36"/>
    <p:sldId id="287" r:id="rId37"/>
    <p:sldId id="265" r:id="rId38"/>
    <p:sldId id="588" r:id="rId39"/>
    <p:sldId id="603" r:id="rId40"/>
    <p:sldId id="263" r:id="rId41"/>
    <p:sldId id="257" r:id="rId42"/>
    <p:sldId id="272" r:id="rId43"/>
    <p:sldId id="271" r:id="rId44"/>
    <p:sldId id="270" r:id="rId45"/>
    <p:sldId id="589" r:id="rId46"/>
  </p:sldIdLst>
  <p:sldSz cx="9144000" cy="5143500" type="screen16x9"/>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yson, Margaret" initials="BM" lastIdx="20" clrIdx="0"/>
  <p:cmAuthor id="2" name="West, Alyson" initials="W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99"/>
    <a:srgbClr val="E9C5ED"/>
    <a:srgbClr val="CC99FF"/>
    <a:srgbClr val="CC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873" autoAdjust="0"/>
    <p:restoredTop sz="71801" autoAdjust="0"/>
  </p:normalViewPr>
  <p:slideViewPr>
    <p:cSldViewPr snapToGrid="0">
      <p:cViewPr varScale="1">
        <p:scale>
          <a:sx n="78" d="100"/>
          <a:sy n="78" d="100"/>
        </p:scale>
        <p:origin x="10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BA682392-894D-4725-AA96-13C2221F0187}" type="datetimeFigureOut">
              <a:rPr lang="en-US" smtClean="0"/>
              <a:t>10/17/2019</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E5421500-ABA7-4F80-9F33-EE022DA3CCF5}" type="slidenum">
              <a:rPr lang="en-US" smtClean="0"/>
              <a:t>‹#›</a:t>
            </a:fld>
            <a:endParaRPr lang="en-US"/>
          </a:p>
        </p:txBody>
      </p:sp>
    </p:spTree>
    <p:extLst>
      <p:ext uri="{BB962C8B-B14F-4D97-AF65-F5344CB8AC3E}">
        <p14:creationId xmlns:p14="http://schemas.microsoft.com/office/powerpoint/2010/main" val="3080979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Report No. </a:t>
            </a:r>
            <a:r>
              <a:rPr lang="en-US" sz="1200" kern="1200">
                <a:solidFill>
                  <a:schemeClr val="tx1"/>
                </a:solidFill>
                <a:effectLst/>
                <a:latin typeface="+mn-lt"/>
                <a:ea typeface="+mn-ea"/>
                <a:cs typeface="+mn-cs"/>
              </a:rPr>
              <a:t>FHWA-SA-19-034  </a:t>
            </a:r>
            <a:endParaRPr lang="en-US"/>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a:t>
            </a:fld>
            <a:endParaRPr lang="en-US"/>
          </a:p>
        </p:txBody>
      </p:sp>
    </p:spTree>
    <p:extLst>
      <p:ext uri="{BB962C8B-B14F-4D97-AF65-F5344CB8AC3E}">
        <p14:creationId xmlns:p14="http://schemas.microsoft.com/office/powerpoint/2010/main" val="13416165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sng" dirty="0"/>
              <a:t>Access shed</a:t>
            </a:r>
            <a:r>
              <a:rPr lang="en-US" u="none" dirty="0"/>
              <a:t> </a:t>
            </a:r>
            <a:r>
              <a:rPr lang="en-US" dirty="0"/>
              <a:t>– The distance a person can travel in a fixed amount of time. Access sheds differ based upon mode; for example, a bicycle shed is larger than a walking shed, due to greater average speeds. Access sheds can be artificially shrunken by indirect street layouts, poor pedestrian connectivity, absence of secure parking, etc. Access sheds can be increased through improvements in transit</a:t>
            </a:r>
            <a:r>
              <a:rPr lang="en-US" baseline="0" dirty="0"/>
              <a:t> infrastructure and right-of-way improvements</a:t>
            </a:r>
            <a:r>
              <a:rPr lang="en-US" dirty="0"/>
              <a:t> that reduce the difficulty of travel in the area.</a:t>
            </a:r>
          </a:p>
          <a:p>
            <a:pPr marL="171450" indent="-171450">
              <a:buFont typeface="Arial" panose="020B0604020202020204" pitchFamily="34" charset="0"/>
              <a:buChar char="•"/>
            </a:pPr>
            <a:r>
              <a:rPr lang="en-US" u="sng" dirty="0"/>
              <a:t>Networks</a:t>
            </a:r>
            <a:r>
              <a:rPr lang="en-US" dirty="0"/>
              <a:t> - </a:t>
            </a:r>
            <a:r>
              <a:rPr lang="en-US" sz="1200" b="0" i="0" u="none" strike="noStrike" kern="1200" baseline="0" dirty="0">
                <a:solidFill>
                  <a:schemeClr val="tx1"/>
                </a:solidFill>
                <a:latin typeface="+mn-lt"/>
                <a:ea typeface="+mn-ea"/>
                <a:cs typeface="+mn-cs"/>
              </a:rPr>
              <a:t>To have robust access sheds to transit, bicycle and pedestrian networks need to be interconnected, complementary, and purposefully redundant. Pedestrians and bicyclists are best served by safe and comfortable routes that tie as directly as possible into transit stop and station locations. </a:t>
            </a:r>
            <a:endParaRPr lang="en-US" dirty="0"/>
          </a:p>
          <a:p>
            <a:pPr marL="171450" indent="-171450">
              <a:buFont typeface="Arial" panose="020B0604020202020204" pitchFamily="34" charset="0"/>
              <a:buChar char="•"/>
            </a:pPr>
            <a:r>
              <a:rPr lang="en-US" u="sng" dirty="0"/>
              <a:t>Funding</a:t>
            </a:r>
            <a:r>
              <a:rPr lang="en-US" dirty="0"/>
              <a:t> – The Federal Transit Administration recognizes the importance of pedestrian and bicycle access to transit; therefore the agency has clarified its position on improvements that qualify for FTA funding.</a:t>
            </a:r>
          </a:p>
          <a:p>
            <a:pPr defTabSz="933237">
              <a:defRPr/>
            </a:pPr>
            <a:r>
              <a:rPr lang="en-US" b="1" dirty="0"/>
              <a:t>Connection to other Module: </a:t>
            </a:r>
            <a:r>
              <a:rPr lang="en-US" b="0" dirty="0"/>
              <a:t>The concept of connected networks is covered in Facility and Network Analysis. There are also numerous resources on this topic from the FHWA Office of the Environment.</a:t>
            </a:r>
            <a:endParaRPr lang="en-US" b="1" dirty="0"/>
          </a:p>
          <a:p>
            <a:pPr defTabSz="933237">
              <a:defRPr/>
            </a:pPr>
            <a:r>
              <a:rPr lang="en-US" b="1" dirty="0"/>
              <a:t>Source</a:t>
            </a:r>
            <a:r>
              <a:rPr lang="en-US" dirty="0"/>
              <a:t>:</a:t>
            </a:r>
          </a:p>
          <a:p>
            <a:pPr marL="228600" indent="-228600" defTabSz="933237">
              <a:buFont typeface="+mj-lt"/>
              <a:buAutoNum type="arabicPeriod"/>
              <a:defRPr/>
            </a:pPr>
            <a:r>
              <a:rPr lang="en-US" dirty="0"/>
              <a:t>Los Angeles County Metropolitan Transportation Authority (METRO). (March 2014) First Last Mile Strategic Plan &amp; Planning Guidelines.</a:t>
            </a:r>
          </a:p>
          <a:p>
            <a:pPr marL="228600" indent="-228600" defTabSz="933237">
              <a:buFont typeface="+mj-lt"/>
              <a:buAutoNum type="arabicPeriod"/>
              <a:defRPr/>
            </a:pPr>
            <a:r>
              <a:rPr lang="en-US" dirty="0"/>
              <a:t>Nathan McNeil, Jennifer Dill, Drew </a:t>
            </a:r>
            <a:r>
              <a:rPr lang="en-US" dirty="0" err="1"/>
              <a:t>DeVitis</a:t>
            </a:r>
            <a:r>
              <a:rPr lang="en-US" dirty="0"/>
              <a:t>, Russell Doubleday, Allison Duncan, and Lynn Weigand. (2017). FTA Report No. 0111: Manual on Pedestrian and Bicycle Connections to Transit. Federal Transit Administration, Washington, DC. Available: https://www.transit.dot.gov/about/research-innovation</a:t>
            </a:r>
          </a:p>
          <a:p>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10</a:t>
            </a:fld>
            <a:endParaRPr lang="en-US"/>
          </a:p>
        </p:txBody>
      </p:sp>
    </p:spTree>
    <p:extLst>
      <p:ext uri="{BB962C8B-B14F-4D97-AF65-F5344CB8AC3E}">
        <p14:creationId xmlns:p14="http://schemas.microsoft.com/office/powerpoint/2010/main" val="2375961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Graphic representation of how access sheds vary by mode.</a:t>
            </a:r>
            <a:endParaRPr lang="en-US" b="1" dirty="0"/>
          </a:p>
          <a:p>
            <a:r>
              <a:rPr lang="en-US" b="1" dirty="0"/>
              <a:t>Notes: </a:t>
            </a:r>
            <a:r>
              <a:rPr lang="en-US" b="0" dirty="0"/>
              <a:t>This is a simplistic approach that involves drawing buffers around the transit point of interest.</a:t>
            </a:r>
          </a:p>
          <a:p>
            <a:r>
              <a:rPr lang="en-US" b="1" dirty="0"/>
              <a:t>Question for Students</a:t>
            </a:r>
            <a:r>
              <a:rPr lang="en-US" b="0" dirty="0"/>
              <a:t>: </a:t>
            </a:r>
            <a:r>
              <a:rPr lang="en-US" b="0" i="1" dirty="0"/>
              <a:t>What factors related to accessibility are not considered with this approach?</a:t>
            </a:r>
            <a:endParaRPr lang="en-US" b="1" i="1" dirty="0"/>
          </a:p>
          <a:p>
            <a:r>
              <a:rPr lang="en-US" b="1" dirty="0"/>
              <a:t>Source:</a:t>
            </a:r>
            <a:r>
              <a:rPr lang="en-US" dirty="0"/>
              <a:t> Figure 2-1 in Nathan McNeil, Jennifer Dill, Drew </a:t>
            </a:r>
            <a:r>
              <a:rPr lang="en-US" dirty="0" err="1"/>
              <a:t>DeVitis</a:t>
            </a:r>
            <a:r>
              <a:rPr lang="en-US" dirty="0"/>
              <a:t>, Russell Doubleday, Allison Duncan, and Lynn Weigand. (2017). </a:t>
            </a:r>
            <a:r>
              <a:rPr lang="en-US" i="1" dirty="0"/>
              <a:t>FTA Report No. 0111: Manual on Pedestrian and Bicycle Connections to Transit.</a:t>
            </a:r>
            <a:r>
              <a:rPr lang="en-US" dirty="0"/>
              <a:t> Federal Transit Administration, Washington, DC. Available: https://www.transit.dot.gov/about/research-innovation</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11</a:t>
            </a:fld>
            <a:endParaRPr lang="en-US"/>
          </a:p>
        </p:txBody>
      </p:sp>
    </p:spTree>
    <p:extLst>
      <p:ext uri="{BB962C8B-B14F-4D97-AF65-F5344CB8AC3E}">
        <p14:creationId xmlns:p14="http://schemas.microsoft.com/office/powerpoint/2010/main" val="17456973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dirty="0"/>
              <a:t>A network analysis provides a more realistic view of walkability to transit than a simple walk shed of a set radius. In these images, the yellow lines represent walking routes within a half-mile of a rapid transit station. In the image on the left, red lines represent routes beyond a half-mile. The image on the right shows how the existing network limits walking options within a short distance of a station. Network analyses can also include factors like road type, topography, and built environment that affect the desire to walk on certain routes.</a:t>
            </a:r>
          </a:p>
          <a:p>
            <a:r>
              <a:rPr lang="en-US" b="1" dirty="0"/>
              <a:t>Connection to Other Module</a:t>
            </a:r>
            <a:r>
              <a:rPr lang="en-US" dirty="0"/>
              <a:t>: Facility and Network Analysis</a:t>
            </a:r>
          </a:p>
          <a:p>
            <a:r>
              <a:rPr lang="en-US" b="1" dirty="0"/>
              <a:t>Source</a:t>
            </a:r>
            <a:r>
              <a:rPr lang="en-US" dirty="0"/>
              <a:t>: Nathan McNeil, Jennifer Dill, Drew </a:t>
            </a:r>
            <a:r>
              <a:rPr lang="en-US" dirty="0" err="1"/>
              <a:t>DeVitis</a:t>
            </a:r>
            <a:r>
              <a:rPr lang="en-US" dirty="0"/>
              <a:t>, Russell Doubleday, Allison Duncan, and Lynn Weigand. (2017). FTA Report No. 0111: </a:t>
            </a:r>
            <a:r>
              <a:rPr lang="en-US" i="1" dirty="0"/>
              <a:t>Manual on Pedestrian and Bicycle Connections to Transit.</a:t>
            </a:r>
            <a:r>
              <a:rPr lang="en-US" dirty="0"/>
              <a:t> Federal Transit Administration, Washington, DC. Available: https://www.transit.dot.gov/about/research-innovation</a:t>
            </a:r>
          </a:p>
          <a:p>
            <a:endParaRPr lang="en-US" dirty="0"/>
          </a:p>
          <a:p>
            <a:r>
              <a:rPr lang="en-US" dirty="0"/>
              <a:t>Image (left): https://www.nctcog.org/nctcg/media/Transportation/DocsMaps/Plan/Landuse/TOD/BaylorMedical.pdf</a:t>
            </a:r>
          </a:p>
          <a:p>
            <a:r>
              <a:rPr lang="en-US" dirty="0"/>
              <a:t>Image (right): https://www.nctcog.org/nctcg/media/Transportation/DocsMaps/Plan/Landuse/TOD/North_Carrollton.pdf</a:t>
            </a:r>
          </a:p>
          <a:p>
            <a:r>
              <a:rPr lang="en-US" dirty="0"/>
              <a:t>Link to NCTCOG Active Transportation Routes to Rail study, 2014: https://www.nctcog.org/trans/plan/bikeped/active-transportation-routes-to-rail</a:t>
            </a:r>
          </a:p>
        </p:txBody>
      </p:sp>
      <p:sp>
        <p:nvSpPr>
          <p:cNvPr id="4" name="Slide Number Placeholder 3"/>
          <p:cNvSpPr>
            <a:spLocks noGrp="1"/>
          </p:cNvSpPr>
          <p:nvPr>
            <p:ph type="sldNum" sz="quarter" idx="5"/>
          </p:nvPr>
        </p:nvSpPr>
        <p:spPr/>
        <p:txBody>
          <a:bodyPr/>
          <a:lstStyle/>
          <a:p>
            <a:fld id="{E5421500-ABA7-4F80-9F33-EE022DA3CCF5}" type="slidenum">
              <a:rPr lang="en-US" smtClean="0"/>
              <a:t>12</a:t>
            </a:fld>
            <a:endParaRPr lang="en-US"/>
          </a:p>
        </p:txBody>
      </p:sp>
    </p:spTree>
    <p:extLst>
      <p:ext uri="{BB962C8B-B14F-4D97-AF65-F5344CB8AC3E}">
        <p14:creationId xmlns:p14="http://schemas.microsoft.com/office/powerpoint/2010/main" val="29480233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Los Angeles METRO developed a</a:t>
            </a:r>
            <a:r>
              <a:rPr lang="en-US" baseline="0" dirty="0"/>
              <a:t> strategic plan targeting its first/last mile issue. The proposal was a regional transit access network made up of multimodal routes to and between transit. Proposed improvements focused on developing active transportation along specific access routes as determined through extensive GIS analysis. After identifying the desired access routes based on existing conditions, safety, etc. infrastructure improvements were identified to incentivize travel along those routes. The types of improvements are listed on the slide.</a:t>
            </a:r>
            <a:endParaRPr lang="en-US" b="1" dirty="0"/>
          </a:p>
          <a:p>
            <a:pPr marL="0" marR="0" lvl="0" indent="0" algn="l" defTabSz="933237" rtl="0" eaLnBrk="1" fontAlgn="auto" latinLnBrk="0" hangingPunct="1">
              <a:lnSpc>
                <a:spcPct val="100000"/>
              </a:lnSpc>
              <a:spcBef>
                <a:spcPts val="0"/>
              </a:spcBef>
              <a:spcAft>
                <a:spcPts val="0"/>
              </a:spcAft>
              <a:buClrTx/>
              <a:buSzTx/>
              <a:buFontTx/>
              <a:buNone/>
              <a:tabLst/>
              <a:defRPr/>
            </a:pPr>
            <a:r>
              <a:rPr lang="en-US" b="1" dirty="0"/>
              <a:t>Source</a:t>
            </a:r>
            <a:r>
              <a:rPr lang="en-US" dirty="0"/>
              <a:t>: Los Angeles County Metropolitan Transportation Authority (METRO). (March 2014) First Last Mile Strategic Plan &amp; Planning Guidelines.</a:t>
            </a:r>
          </a:p>
          <a:p>
            <a:pPr defTabSz="933237">
              <a:defRPr/>
            </a:pPr>
            <a:endParaRPr lang="en-US" dirty="0"/>
          </a:p>
          <a:p>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13</a:t>
            </a:fld>
            <a:endParaRPr lang="en-US"/>
          </a:p>
        </p:txBody>
      </p:sp>
    </p:spTree>
    <p:extLst>
      <p:ext uri="{BB962C8B-B14F-4D97-AF65-F5344CB8AC3E}">
        <p14:creationId xmlns:p14="http://schemas.microsoft.com/office/powerpoint/2010/main" val="29853121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Connection to other Module: </a:t>
            </a:r>
            <a:r>
              <a:rPr lang="en-US" b="0" dirty="0"/>
              <a:t>The principles of design and design strategies introduced in the following modules all apply to the design of transit stations and the network leading up to transit stops and stations:</a:t>
            </a:r>
          </a:p>
          <a:p>
            <a:pPr marL="171450" indent="-171450">
              <a:buFont typeface="Arial" panose="020B0604020202020204" pitchFamily="34" charset="0"/>
              <a:buChar char="•"/>
            </a:pPr>
            <a:r>
              <a:rPr lang="en-US" b="0" dirty="0"/>
              <a:t>User and Mode Characteristics</a:t>
            </a:r>
          </a:p>
          <a:p>
            <a:pPr marL="171450" indent="-171450">
              <a:buFont typeface="Arial" panose="020B0604020202020204" pitchFamily="34" charset="0"/>
              <a:buChar char="•"/>
            </a:pPr>
            <a:r>
              <a:rPr lang="en-US" b="0" dirty="0"/>
              <a:t>Designing for Walking and Bicycling</a:t>
            </a:r>
          </a:p>
          <a:p>
            <a:pPr marL="171450" indent="-171450">
              <a:buFont typeface="Arial" panose="020B0604020202020204" pitchFamily="34" charset="0"/>
              <a:buChar char="•"/>
            </a:pPr>
            <a:r>
              <a:rPr lang="en-US" b="0" dirty="0"/>
              <a:t>Strategies for Safer Speeds</a:t>
            </a:r>
          </a:p>
          <a:p>
            <a:pPr marL="171450" indent="-171450">
              <a:buFont typeface="Arial" panose="020B0604020202020204" pitchFamily="34" charset="0"/>
              <a:buChar char="•"/>
            </a:pPr>
            <a:r>
              <a:rPr lang="en-US" b="0" dirty="0"/>
              <a:t>Intersections</a:t>
            </a:r>
            <a:endParaRPr lang="en-US" b="1" dirty="0"/>
          </a:p>
        </p:txBody>
      </p:sp>
      <p:sp>
        <p:nvSpPr>
          <p:cNvPr id="4" name="Slide Number Placeholder 3"/>
          <p:cNvSpPr>
            <a:spLocks noGrp="1"/>
          </p:cNvSpPr>
          <p:nvPr>
            <p:ph type="sldNum" sz="quarter" idx="5"/>
          </p:nvPr>
        </p:nvSpPr>
        <p:spPr/>
        <p:txBody>
          <a:bodyPr/>
          <a:lstStyle/>
          <a:p>
            <a:fld id="{E5421500-ABA7-4F80-9F33-EE022DA3CCF5}" type="slidenum">
              <a:rPr lang="en-US" smtClean="0"/>
              <a:t>14</a:t>
            </a:fld>
            <a:endParaRPr lang="en-US"/>
          </a:p>
        </p:txBody>
      </p:sp>
    </p:spTree>
    <p:extLst>
      <p:ext uri="{BB962C8B-B14F-4D97-AF65-F5344CB8AC3E}">
        <p14:creationId xmlns:p14="http://schemas.microsoft.com/office/powerpoint/2010/main" val="23965032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sng" dirty="0"/>
              <a:t>Personal safety and security</a:t>
            </a:r>
            <a:r>
              <a:rPr lang="en-US" b="0" u="none" dirty="0"/>
              <a:t> - </a:t>
            </a:r>
            <a:r>
              <a:rPr lang="en-US" sz="1200" b="0" i="0" u="none" strike="noStrike" kern="1200" baseline="0" dirty="0">
                <a:solidFill>
                  <a:schemeClr val="tx1"/>
                </a:solidFill>
                <a:latin typeface="+mn-lt"/>
                <a:ea typeface="+mn-ea"/>
                <a:cs typeface="+mn-cs"/>
              </a:rPr>
              <a:t>Safety and security includes the personal safety of passengers getting to, waiting at, or leaving a station as well as the security of their belongings against theft. Concerns over personal safety are significant and can serve as a barrier for passengers accessing the transit system. </a:t>
            </a:r>
            <a:endParaRPr lang="en-US" b="0" u="sng"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sng" dirty="0"/>
              <a:t>Managing modal interactions</a:t>
            </a:r>
            <a:r>
              <a:rPr lang="en-US" b="0" u="none" dirty="0"/>
              <a:t> – Of course there are many design solutions to modal conflicts, but sometimes it’s a question of agency priorities to determine which modes are prioritized in different situations. [The next two slides cover this topic]</a:t>
            </a:r>
            <a:endParaRPr lang="en-US" b="0" u="sng"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sng" dirty="0"/>
              <a:t>Comfort and sense of place </a:t>
            </a:r>
            <a:r>
              <a:rPr lang="en-US" b="0" dirty="0"/>
              <a:t>- Seating, shelters, and other streetscape features like landscaping, trash receptacles, public art, etc. </a:t>
            </a:r>
            <a:r>
              <a:rPr lang="en-US" sz="1200" b="0" i="0" u="none" strike="noStrike" kern="1200" baseline="0" dirty="0">
                <a:solidFill>
                  <a:schemeClr val="tx1"/>
                </a:solidFill>
                <a:latin typeface="+mn-lt"/>
                <a:ea typeface="+mn-ea"/>
                <a:cs typeface="+mn-cs"/>
              </a:rPr>
              <a:t>Shelter and seating are key elements of comfort and may be more important to riders who have walked or bicycled to the station, particularly riders with mobility limitations, and people with disabilities.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sng" strike="noStrike" kern="1200" baseline="0" dirty="0">
                <a:solidFill>
                  <a:schemeClr val="tx1"/>
                </a:solidFill>
                <a:latin typeface="+mn-lt"/>
                <a:ea typeface="+mn-ea"/>
                <a:cs typeface="+mn-cs"/>
              </a:rPr>
              <a:t>Universal design</a:t>
            </a:r>
            <a:r>
              <a:rPr lang="en-US" sz="1200" b="0" i="0" u="none" strike="noStrike" kern="1200" baseline="0" dirty="0">
                <a:solidFill>
                  <a:schemeClr val="tx1"/>
                </a:solidFill>
                <a:latin typeface="+mn-lt"/>
                <a:ea typeface="+mn-ea"/>
                <a:cs typeface="+mn-cs"/>
              </a:rPr>
              <a:t> – The goal of universal design is to design for a wide a range of users so that as many people as possible, regardless of age or ability, can access spaces and products. It is a step beyond designing for accessibility for users with disabilities.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sng" strike="noStrike" kern="1200" baseline="0" dirty="0">
                <a:solidFill>
                  <a:schemeClr val="tx1"/>
                </a:solidFill>
                <a:latin typeface="+mn-lt"/>
                <a:ea typeface="+mn-ea"/>
                <a:cs typeface="+mn-cs"/>
              </a:rPr>
              <a:t>Legibility and wayfinding </a:t>
            </a:r>
            <a:r>
              <a:rPr lang="en-US" sz="1200" b="0" i="0" u="none" strike="noStrike" kern="1200" baseline="0" dirty="0">
                <a:solidFill>
                  <a:schemeClr val="tx1"/>
                </a:solidFill>
                <a:latin typeface="+mn-lt"/>
                <a:ea typeface="+mn-ea"/>
                <a:cs typeface="+mn-cs"/>
              </a:rPr>
              <a:t>- If transit users cannot understand how to use a system, let alone get to or from a transit stop from their origin or destination, they will not use transit. Direct routes to stops, highly visible stops, signs, and consistent branding all help achieve this goal.</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a:t>
            </a:r>
            <a:r>
              <a:rPr lang="en-US" b="0" dirty="0"/>
              <a:t>: Factors Influencing Mode Choice briefly covers wayfinding. </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Nathan McNeil, Jennifer Dill, Drew </a:t>
            </a:r>
            <a:r>
              <a:rPr lang="en-US" dirty="0" err="1"/>
              <a:t>DeVitis</a:t>
            </a:r>
            <a:r>
              <a:rPr lang="en-US" dirty="0"/>
              <a:t>, Russell Doubleday, Allison Duncan, and Lynn Weigand. (2017). FTA Report No. 0111: </a:t>
            </a:r>
            <a:r>
              <a:rPr lang="en-US" i="1" dirty="0"/>
              <a:t>Manual on Pedestrian and Bicycle Connections to Transit</a:t>
            </a:r>
            <a:r>
              <a:rPr lang="en-US" dirty="0"/>
              <a:t>. Federal Transit Administration, Washington, DC. Available: https://www.transit.dot.gov/about/research-innovation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15</a:t>
            </a:fld>
            <a:endParaRPr lang="en-US"/>
          </a:p>
        </p:txBody>
      </p:sp>
    </p:spTree>
    <p:extLst>
      <p:ext uri="{BB962C8B-B14F-4D97-AF65-F5344CB8AC3E}">
        <p14:creationId xmlns:p14="http://schemas.microsoft.com/office/powerpoint/2010/main" val="34781229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It is recommended to establish a modal hierarchy and design transit stations for vulnerable road users first. This hierarchy should be applied to minimize conflicts between vulnerable road users and other station users such as buses and other transit vehicles, private vehicles accessing pick-up and drop-off areas, and private vehicles parking at the station. It may be difficult to establish this hierarchy for existing stations, but it should always be kept in mind when designing new stations.</a:t>
            </a:r>
          </a:p>
          <a:p>
            <a:pPr defTabSz="933237">
              <a:defRPr/>
            </a:pPr>
            <a:r>
              <a:rPr lang="en-US" b="1" dirty="0"/>
              <a:t>Source</a:t>
            </a:r>
            <a:r>
              <a:rPr lang="en-US" dirty="0"/>
              <a:t>: Porter, C., Danila, M., Fink, C., Toole, J., </a:t>
            </a:r>
            <a:r>
              <a:rPr lang="en-US" dirty="0" err="1"/>
              <a:t>Mongelli</a:t>
            </a:r>
            <a:r>
              <a:rPr lang="en-US" dirty="0"/>
              <a:t>, E., </a:t>
            </a:r>
            <a:r>
              <a:rPr lang="en-US" dirty="0" err="1"/>
              <a:t>Schultheiss</a:t>
            </a:r>
            <a:r>
              <a:rPr lang="en-US" dirty="0"/>
              <a:t>, W. (2016). </a:t>
            </a:r>
            <a:r>
              <a:rPr lang="en-US" sz="1200" b="0" i="1" u="none" strike="noStrike" kern="1200" baseline="0" dirty="0">
                <a:solidFill>
                  <a:schemeClr val="tx1"/>
                </a:solidFill>
                <a:latin typeface="+mn-lt"/>
                <a:ea typeface="+mn-ea"/>
                <a:cs typeface="+mn-cs"/>
              </a:rPr>
              <a:t>Achieving Multimodal Networks: Applying Design Flexibility and Reducing Conflicts. </a:t>
            </a:r>
            <a:r>
              <a:rPr lang="en-US" sz="1200" b="0" i="0" u="none" strike="noStrike" kern="1200" baseline="0" dirty="0">
                <a:solidFill>
                  <a:schemeClr val="tx1"/>
                </a:solidFill>
                <a:latin typeface="+mn-lt"/>
                <a:ea typeface="+mn-ea"/>
                <a:cs typeface="+mn-cs"/>
              </a:rPr>
              <a:t>FHWA. </a:t>
            </a:r>
            <a:r>
              <a:rPr lang="en-US" dirty="0"/>
              <a:t>[</a:t>
            </a:r>
            <a:r>
              <a:rPr lang="en-US" sz="1200" b="0" i="0" u="none" strike="noStrike" kern="1200" baseline="0" dirty="0">
                <a:solidFill>
                  <a:schemeClr val="tx1"/>
                </a:solidFill>
                <a:latin typeface="+mn-lt"/>
                <a:ea typeface="+mn-ea"/>
                <a:cs typeface="+mn-cs"/>
              </a:rPr>
              <a:t>FHWA-HEP-16-055]</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16</a:t>
            </a:fld>
            <a:endParaRPr lang="en-US"/>
          </a:p>
        </p:txBody>
      </p:sp>
    </p:spTree>
    <p:extLst>
      <p:ext uri="{BB962C8B-B14F-4D97-AF65-F5344CB8AC3E}">
        <p14:creationId xmlns:p14="http://schemas.microsoft.com/office/powerpoint/2010/main" val="24647122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There are design solutions for each of these conflicts, but sometimes it’s more important to consider agency goals and priorities and the network. Not every street can serve every mode equally – decisions will need to be made about tradeoffs.</a:t>
            </a:r>
          </a:p>
          <a:p>
            <a:r>
              <a:rPr lang="en-US" b="1" dirty="0"/>
              <a:t>Notes</a:t>
            </a:r>
            <a:r>
              <a:rPr lang="en-US" dirty="0"/>
              <a:t>: The left side depicts the problem of “leap frogging,” which </a:t>
            </a:r>
            <a:r>
              <a:rPr lang="en-US" sz="1200" b="0" i="0" u="none" strike="noStrike" kern="1200" baseline="0" dirty="0">
                <a:solidFill>
                  <a:schemeClr val="tx1"/>
                </a:solidFill>
                <a:latin typeface="+mn-lt"/>
                <a:ea typeface="+mn-ea"/>
                <a:cs typeface="+mn-cs"/>
              </a:rPr>
              <a:t>occurs when a bus and bike are traveling on a roadway in the same direction and pass each other at multiple places. The bicyclist is traveling at a constant speed with the bus passing, pulling into a stop, departing the stop, passing the bicyclist, and traveling to the next stop. If agencies decide that a street with this conflict type is a priority route for both modes, then one potential solution is to float the bus top on an island between the bike lane and motor vehicle travel lanes (example shown on next slide). Or an agency may decide that there is a parallel route for one of the modes that can maintain network connectivity while separating the modes.</a:t>
            </a:r>
          </a:p>
          <a:p>
            <a:r>
              <a:rPr lang="en-US" sz="1200" b="0" i="0" u="sng" strike="noStrike" kern="1200" baseline="0" dirty="0">
                <a:solidFill>
                  <a:schemeClr val="tx1"/>
                </a:solidFill>
                <a:latin typeface="+mn-lt"/>
                <a:ea typeface="+mn-ea"/>
                <a:cs typeface="+mn-cs"/>
              </a:rPr>
              <a:t>Road hazard</a:t>
            </a:r>
            <a:r>
              <a:rPr lang="en-US" sz="1200" b="0" i="0" u="none" strike="noStrike" kern="1200" baseline="0" dirty="0">
                <a:solidFill>
                  <a:schemeClr val="tx1"/>
                </a:solidFill>
                <a:latin typeface="+mn-lt"/>
                <a:ea typeface="+mn-ea"/>
                <a:cs typeface="+mn-cs"/>
              </a:rPr>
              <a:t> - Between the resurgence of light rail and streetcars and increases in bicycling, conflicts between bicyclists and tracks may become more common. Tracks typically contain a gap, called the flangeway, which can be a hazard for bicycle tires. In wet conditions, tracks may be slippery, causing bicyclists to lose control. Track surface materials, pavement markings, and geometric features like medians may help mitigate this conflict.</a:t>
            </a:r>
          </a:p>
          <a:p>
            <a:r>
              <a:rPr lang="en-US" sz="1200" b="0" i="0" u="sng" strike="noStrike" kern="1200" baseline="0" dirty="0">
                <a:solidFill>
                  <a:schemeClr val="tx1"/>
                </a:solidFill>
                <a:latin typeface="+mn-lt"/>
                <a:ea typeface="+mn-ea"/>
                <a:cs typeface="+mn-cs"/>
              </a:rPr>
              <a:t>Crossings</a:t>
            </a:r>
            <a:r>
              <a:rPr lang="en-US" sz="1200" b="0" i="0" u="none" strike="noStrike" kern="1200" baseline="0" dirty="0">
                <a:solidFill>
                  <a:schemeClr val="tx1"/>
                </a:solidFill>
                <a:latin typeface="+mn-lt"/>
                <a:ea typeface="+mn-ea"/>
                <a:cs typeface="+mn-cs"/>
              </a:rPr>
              <a:t> – will be covered on subsequent slides. The conflicts at pedestrian crossings are often related to the placement of transit stops.</a:t>
            </a:r>
          </a:p>
          <a:p>
            <a:pPr marL="0" marR="0" lvl="0" indent="0" algn="l" defTabSz="933237" rtl="0" eaLnBrk="1" fontAlgn="auto" latinLnBrk="0" hangingPunct="1">
              <a:lnSpc>
                <a:spcPct val="100000"/>
              </a:lnSpc>
              <a:spcBef>
                <a:spcPts val="0"/>
              </a:spcBef>
              <a:spcAft>
                <a:spcPts val="0"/>
              </a:spcAft>
              <a:buClrTx/>
              <a:buSzTx/>
              <a:buFontTx/>
              <a:buNone/>
              <a:tabLst/>
              <a:defRPr/>
            </a:pPr>
            <a:r>
              <a:rPr lang="en-US" b="1" dirty="0"/>
              <a:t>Source</a:t>
            </a:r>
            <a:r>
              <a:rPr lang="en-US" dirty="0"/>
              <a:t>: Porter, C., Danila, M., Fink, C., Toole, J., </a:t>
            </a:r>
            <a:r>
              <a:rPr lang="en-US" dirty="0" err="1"/>
              <a:t>Mongelli</a:t>
            </a:r>
            <a:r>
              <a:rPr lang="en-US" dirty="0"/>
              <a:t>, E., </a:t>
            </a:r>
            <a:r>
              <a:rPr lang="en-US" dirty="0" err="1"/>
              <a:t>Schultheiss</a:t>
            </a:r>
            <a:r>
              <a:rPr lang="en-US" dirty="0"/>
              <a:t>, W. (2016). </a:t>
            </a:r>
            <a:r>
              <a:rPr lang="en-US" sz="1200" b="0" i="1" u="none" strike="noStrike" kern="1200" baseline="0" dirty="0">
                <a:solidFill>
                  <a:schemeClr val="tx1"/>
                </a:solidFill>
                <a:latin typeface="+mn-lt"/>
                <a:ea typeface="+mn-ea"/>
                <a:cs typeface="+mn-cs"/>
              </a:rPr>
              <a:t>Achieving Multimodal Networks: Applying Design Flexibility and Reducing Conflicts. </a:t>
            </a:r>
            <a:r>
              <a:rPr lang="en-US" sz="1200" b="0" i="0" u="none" strike="noStrike" kern="1200" baseline="0" dirty="0">
                <a:solidFill>
                  <a:schemeClr val="tx1"/>
                </a:solidFill>
                <a:latin typeface="+mn-lt"/>
                <a:ea typeface="+mn-ea"/>
                <a:cs typeface="+mn-cs"/>
              </a:rPr>
              <a:t>FHWA. </a:t>
            </a:r>
            <a:r>
              <a:rPr lang="en-US" dirty="0"/>
              <a:t>[</a:t>
            </a:r>
            <a:r>
              <a:rPr lang="en-US" sz="1200" b="0" i="0" u="none" strike="noStrike" kern="1200" baseline="0" dirty="0">
                <a:solidFill>
                  <a:schemeClr val="tx1"/>
                </a:solidFill>
                <a:latin typeface="+mn-lt"/>
                <a:ea typeface="+mn-ea"/>
                <a:cs typeface="+mn-cs"/>
              </a:rPr>
              <a:t>FHWA-HEP-16-055]</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17</a:t>
            </a:fld>
            <a:endParaRPr lang="en-US"/>
          </a:p>
        </p:txBody>
      </p:sp>
    </p:spTree>
    <p:extLst>
      <p:ext uri="{BB962C8B-B14F-4D97-AF65-F5344CB8AC3E}">
        <p14:creationId xmlns:p14="http://schemas.microsoft.com/office/powerpoint/2010/main" val="3473480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This example from Seattle, Washington, shows how a floating bus island allows the bus to stop in-lane, which decreases delay for the bus while allowing it to re-enter traffic without waiting for a gap in passing drivers. The bike lane separation also prevents conflicts between bicyclists and stopped buses.</a:t>
            </a:r>
          </a:p>
        </p:txBody>
      </p:sp>
      <p:sp>
        <p:nvSpPr>
          <p:cNvPr id="4" name="Slide Number Placeholder 3"/>
          <p:cNvSpPr>
            <a:spLocks noGrp="1"/>
          </p:cNvSpPr>
          <p:nvPr>
            <p:ph type="sldNum" sz="quarter" idx="5"/>
          </p:nvPr>
        </p:nvSpPr>
        <p:spPr/>
        <p:txBody>
          <a:bodyPr/>
          <a:lstStyle/>
          <a:p>
            <a:fld id="{E5421500-ABA7-4F80-9F33-EE022DA3CCF5}" type="slidenum">
              <a:rPr lang="en-US" smtClean="0"/>
              <a:t>18</a:t>
            </a:fld>
            <a:endParaRPr lang="en-US"/>
          </a:p>
        </p:txBody>
      </p:sp>
    </p:spTree>
    <p:extLst>
      <p:ext uri="{BB962C8B-B14F-4D97-AF65-F5344CB8AC3E}">
        <p14:creationId xmlns:p14="http://schemas.microsoft.com/office/powerpoint/2010/main" val="7248506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dirty="0"/>
              <a:t>Pedestrian crossings are necessary to reach a transit stop, and they are the most likely places where safety conflicts will arise. </a:t>
            </a:r>
            <a:r>
              <a:rPr lang="en-US" b="0" dirty="0"/>
              <a:t>The design of pedestrian crossings has been covered in other modules, but the topic bears repeating here because the design and placement of crossings often needs to be considered in conjunction with decisions about the design and placement of transit stops. The internal layout of transit stations needs to consider the flow and interaction of all modes, just like any site plan, and safe pedestrian crossings are key.</a:t>
            </a:r>
            <a:endParaRPr lang="en-US" b="1" dirty="0"/>
          </a:p>
          <a:p>
            <a:r>
              <a:rPr lang="en-US" b="1" dirty="0"/>
              <a:t>Notes: </a:t>
            </a:r>
            <a:r>
              <a:rPr lang="en-US" dirty="0"/>
              <a:t>A study looked at transit-bound and non-transit bound pedestrians crossing Huntington Avenue in Boston and found that when a transit vehicle was waiting or approaching, pedestrians crossed at greater speeds and were willing to accept smaller gaps to cross (Meng and </a:t>
            </a:r>
            <a:r>
              <a:rPr lang="en-US" dirty="0" err="1"/>
              <a:t>Dulaski</a:t>
            </a:r>
            <a:r>
              <a:rPr lang="en-US" dirty="0"/>
              <a:t>, 2014). Other research has shown that transit corridors, with higher levels of pedestrian activity, often are high-risk locations and that transit riders represent a high percentage of crashes involving pedestrians. (</a:t>
            </a:r>
            <a:r>
              <a:rPr lang="en-US" dirty="0" err="1"/>
              <a:t>Pulugurtha</a:t>
            </a:r>
            <a:r>
              <a:rPr lang="en-US" dirty="0"/>
              <a:t> and </a:t>
            </a:r>
            <a:r>
              <a:rPr lang="en-US" dirty="0" err="1"/>
              <a:t>Penkey</a:t>
            </a:r>
            <a:r>
              <a:rPr lang="en-US" dirty="0"/>
              <a:t>, 2010)</a:t>
            </a:r>
          </a:p>
          <a:p>
            <a:r>
              <a:rPr lang="en-US" b="1" dirty="0"/>
              <a:t>Source: </a:t>
            </a:r>
            <a:r>
              <a:rPr lang="en-US" dirty="0"/>
              <a:t>Nathan McNeil, Jennifer Dill, Drew </a:t>
            </a:r>
            <a:r>
              <a:rPr lang="en-US" dirty="0" err="1"/>
              <a:t>DeVitis</a:t>
            </a:r>
            <a:r>
              <a:rPr lang="en-US" dirty="0"/>
              <a:t>, Russell Doubleday, Allison Duncan, and Lynn Weigand. (2017). FTA Report No. 0111: </a:t>
            </a:r>
            <a:r>
              <a:rPr lang="en-US" i="1" dirty="0"/>
              <a:t>Manual on Pedestrian and Bicycle Connections to Transit</a:t>
            </a:r>
            <a:r>
              <a:rPr lang="en-US" dirty="0"/>
              <a:t>. Federal Transit Administration, Washington, DC. Available: https://www.transit.dot.gov/about/research-innovation</a:t>
            </a:r>
          </a:p>
          <a:p>
            <a:endParaRPr lang="en-US" i="1" dirty="0"/>
          </a:p>
        </p:txBody>
      </p:sp>
      <p:sp>
        <p:nvSpPr>
          <p:cNvPr id="4" name="Slide Number Placeholder 3"/>
          <p:cNvSpPr>
            <a:spLocks noGrp="1"/>
          </p:cNvSpPr>
          <p:nvPr>
            <p:ph type="sldNum" sz="quarter" idx="5"/>
          </p:nvPr>
        </p:nvSpPr>
        <p:spPr/>
        <p:txBody>
          <a:bodyPr/>
          <a:lstStyle/>
          <a:p>
            <a:fld id="{E5421500-ABA7-4F80-9F33-EE022DA3CCF5}" type="slidenum">
              <a:rPr lang="en-US" smtClean="0"/>
              <a:t>19</a:t>
            </a:fld>
            <a:endParaRPr lang="en-US"/>
          </a:p>
        </p:txBody>
      </p:sp>
    </p:spTree>
    <p:extLst>
      <p:ext uri="{BB962C8B-B14F-4D97-AF65-F5344CB8AC3E}">
        <p14:creationId xmlns:p14="http://schemas.microsoft.com/office/powerpoint/2010/main" val="2650997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a:t>
            </a:fld>
            <a:endParaRPr lang="en-US"/>
          </a:p>
        </p:txBody>
      </p:sp>
    </p:spTree>
    <p:extLst>
      <p:ext uri="{BB962C8B-B14F-4D97-AF65-F5344CB8AC3E}">
        <p14:creationId xmlns:p14="http://schemas.microsoft.com/office/powerpoint/2010/main" val="7529744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 </a:t>
            </a:r>
            <a:r>
              <a:rPr lang="en-US" dirty="0"/>
              <a:t>Bus stops are the entry points (gateways) into the </a:t>
            </a:r>
            <a:r>
              <a:rPr lang="en-US" baseline="0" dirty="0"/>
              <a:t>transit system. Safe, well-maintained bus stops improve user opinions of transit and can lead to greater transit ridership. </a:t>
            </a:r>
            <a:r>
              <a:rPr lang="en-US" b="0" dirty="0"/>
              <a:t>Good bus stop placement can work toward each of the concepts listed at the beginning of this section. Placement can improve safety and security, minimize modal conflicts, contribute to a sense of place, and achieve universal design.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Notes</a:t>
            </a:r>
            <a:r>
              <a:rPr lang="en-US" b="0" baseline="0" dirty="0"/>
              <a:t>: </a:t>
            </a:r>
            <a:r>
              <a:rPr lang="en-US" baseline="0" dirty="0"/>
              <a:t>Siting should consider the ease and safety of transfers, and where possible, be integrated with ride-share, bike-share, and other transportation modes.</a:t>
            </a:r>
            <a:endParaRPr lang="en-US" b="1" dirty="0"/>
          </a:p>
          <a:p>
            <a:r>
              <a:rPr lang="en-US" b="1" dirty="0"/>
              <a:t>Source: </a:t>
            </a:r>
            <a:r>
              <a:rPr lang="en-US" dirty="0"/>
              <a:t>Nabors, D., Schneider, R., Level, D., Lieberman, K., Michell, C. (2008). </a:t>
            </a:r>
            <a:r>
              <a:rPr lang="en-US" i="1" dirty="0"/>
              <a:t>Pedestrian Safety Guide for Transit Agencies. </a:t>
            </a:r>
            <a:r>
              <a:rPr lang="en-US" i="0" dirty="0"/>
              <a:t>FHWA. [FHWA-SA-07-017]. Available: https://safety.fhwa.dot.gov/ped_bike/ped_transit/ped_transguide/</a:t>
            </a:r>
            <a:r>
              <a:rPr lang="en-US" dirty="0"/>
              <a:t>ar zones… in Multimodal networks guide</a:t>
            </a:r>
          </a:p>
        </p:txBody>
      </p:sp>
      <p:sp>
        <p:nvSpPr>
          <p:cNvPr id="4" name="Slide Number Placeholder 3"/>
          <p:cNvSpPr>
            <a:spLocks noGrp="1"/>
          </p:cNvSpPr>
          <p:nvPr>
            <p:ph type="sldNum" sz="quarter" idx="5"/>
          </p:nvPr>
        </p:nvSpPr>
        <p:spPr/>
        <p:txBody>
          <a:bodyPr/>
          <a:lstStyle/>
          <a:p>
            <a:fld id="{E5421500-ABA7-4F80-9F33-EE022DA3CCF5}" type="slidenum">
              <a:rPr lang="en-US" smtClean="0"/>
              <a:t>20</a:t>
            </a:fld>
            <a:endParaRPr lang="en-US"/>
          </a:p>
        </p:txBody>
      </p:sp>
    </p:spTree>
    <p:extLst>
      <p:ext uri="{BB962C8B-B14F-4D97-AF65-F5344CB8AC3E}">
        <p14:creationId xmlns:p14="http://schemas.microsoft.com/office/powerpoint/2010/main" val="13039247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sz="1200" b="0" i="0" u="none" strike="noStrike" kern="1200" baseline="0" dirty="0">
                <a:solidFill>
                  <a:schemeClr val="tx1"/>
                </a:solidFill>
                <a:latin typeface="+mn-lt"/>
                <a:ea typeface="+mn-ea"/>
                <a:cs typeface="+mn-cs"/>
              </a:rPr>
              <a:t>Bus stop placement is a key component of reducing conflicts between bus passengers, pedestrians, bicyclists, and motorists. Bus stops should be located at appropriate distances based on the context of the area. For example, bus stop spacing in central business districts is less than 400 feet. </a:t>
            </a:r>
            <a:r>
              <a:rPr lang="en-US" baseline="0" dirty="0"/>
              <a:t>Stops at intersections are preferable to minimize traffic disruptions and to facilitate transfers</a:t>
            </a:r>
            <a:r>
              <a:rPr lang="en-US" b="0" baseline="0" dirty="0"/>
              <a:t>, but there are instances where a midblock stop is necessary because of proximity to key destinations or to maintain appropriate stop spacing. This is especially likely in suburban settings.</a:t>
            </a:r>
            <a:endParaRPr lang="en-US" b="0" dirty="0"/>
          </a:p>
          <a:p>
            <a:r>
              <a:rPr lang="en-US" b="1" dirty="0"/>
              <a:t>Notes</a:t>
            </a:r>
            <a:r>
              <a:rPr lang="en-US" dirty="0"/>
              <a:t>: There are tradeoffs with each of these decisions. Whether a transit vehicle stops at the beginning of a block or at the end of the block, whether it stops in the travel lane or uses a pullout, there are implications for transit delay, turning vehicle traffic, pedestrian safety, bicycle conflicts etc. The resources at the end of this section go into detail about these decisions.</a:t>
            </a:r>
          </a:p>
          <a:p>
            <a:r>
              <a:rPr lang="en-US" u="sng" baseline="0" dirty="0"/>
              <a:t>Midblock</a:t>
            </a:r>
            <a:r>
              <a:rPr lang="en-US" baseline="0" dirty="0"/>
              <a:t> - </a:t>
            </a:r>
            <a:r>
              <a:rPr lang="en-US" sz="1200" b="0" i="0" u="none" strike="noStrike" kern="1200" baseline="0" dirty="0">
                <a:solidFill>
                  <a:schemeClr val="tx1"/>
                </a:solidFill>
                <a:latin typeface="+mn-lt"/>
                <a:ea typeface="+mn-ea"/>
                <a:cs typeface="+mn-cs"/>
              </a:rPr>
              <a:t>At midblock bus stop locations, depending on the proximity of other crosswalks, a midblock crossing may be necessary and may require enhanced crossing treatments.</a:t>
            </a:r>
            <a:endParaRPr lang="en-US" baseline="0" dirty="0"/>
          </a:p>
          <a:p>
            <a:r>
              <a:rPr lang="en-US" u="sng" baseline="0" dirty="0"/>
              <a:t>Clear zone</a:t>
            </a:r>
            <a:r>
              <a:rPr lang="en-US" baseline="0" dirty="0"/>
              <a:t> - </a:t>
            </a:r>
            <a:r>
              <a:rPr lang="en-US" sz="1200" b="0" i="0" u="none" strike="noStrike" kern="1200" baseline="0" dirty="0">
                <a:solidFill>
                  <a:schemeClr val="tx1"/>
                </a:solidFill>
                <a:latin typeface="+mn-lt"/>
                <a:ea typeface="+mn-ea"/>
                <a:cs typeface="+mn-cs"/>
              </a:rPr>
              <a:t>Bus stops are often located in areas with high pedestrian volumes, but they also serve suburban and rural areas where buses may be the only form of transit. As a method to improve safety, designers sometimes develop “forgiving” roadway designs that include relatively large clear zones. However, this approach may preclude the inclusion of desirable bus stop elements such as bus shelters. AASHTO resources such as the Roadside Design Guide afford flexibility when determining the clear zone.</a:t>
            </a:r>
            <a:endParaRPr lang="en-US" baseline="0" dirty="0"/>
          </a:p>
          <a:p>
            <a:pPr defTabSz="933237">
              <a:defRPr/>
            </a:pPr>
            <a:r>
              <a:rPr lang="en-US" b="1" dirty="0"/>
              <a:t>Source</a:t>
            </a:r>
            <a:r>
              <a:rPr lang="en-US" dirty="0"/>
              <a:t>:</a:t>
            </a:r>
          </a:p>
          <a:p>
            <a:pPr marL="228600" marR="0" lvl="0" indent="-228600" algn="l" defTabSz="933237" rtl="0" eaLnBrk="1" fontAlgn="auto" latinLnBrk="0" hangingPunct="1">
              <a:lnSpc>
                <a:spcPct val="100000"/>
              </a:lnSpc>
              <a:spcBef>
                <a:spcPts val="0"/>
              </a:spcBef>
              <a:spcAft>
                <a:spcPts val="0"/>
              </a:spcAft>
              <a:buClrTx/>
              <a:buSzTx/>
              <a:buFont typeface="+mj-lt"/>
              <a:buAutoNum type="arabicPeriod"/>
              <a:tabLst/>
              <a:defRPr/>
            </a:pPr>
            <a:r>
              <a:rPr lang="en-US" dirty="0"/>
              <a:t>Porter, C., Danila, M., Fink, C., Toole, J., </a:t>
            </a:r>
            <a:r>
              <a:rPr lang="en-US" dirty="0" err="1"/>
              <a:t>Mongelli</a:t>
            </a:r>
            <a:r>
              <a:rPr lang="en-US" dirty="0"/>
              <a:t>, E., </a:t>
            </a:r>
            <a:r>
              <a:rPr lang="en-US" dirty="0" err="1"/>
              <a:t>Schultheiss</a:t>
            </a:r>
            <a:r>
              <a:rPr lang="en-US" dirty="0"/>
              <a:t>, W. (2016). </a:t>
            </a:r>
            <a:r>
              <a:rPr lang="en-US" sz="1200" b="0" i="1" u="none" strike="noStrike" kern="1200" baseline="0" dirty="0">
                <a:solidFill>
                  <a:schemeClr val="tx1"/>
                </a:solidFill>
                <a:latin typeface="+mn-lt"/>
                <a:ea typeface="+mn-ea"/>
                <a:cs typeface="+mn-cs"/>
              </a:rPr>
              <a:t>Achieving Multimodal Networks: Applying Design Flexibility and Reducing Conflicts. </a:t>
            </a:r>
            <a:r>
              <a:rPr lang="en-US" sz="1200" b="0" i="0" u="none" strike="noStrike" kern="1200" baseline="0" dirty="0">
                <a:solidFill>
                  <a:schemeClr val="tx1"/>
                </a:solidFill>
                <a:latin typeface="+mn-lt"/>
                <a:ea typeface="+mn-ea"/>
                <a:cs typeface="+mn-cs"/>
              </a:rPr>
              <a:t>FHWA. </a:t>
            </a:r>
            <a:r>
              <a:rPr lang="en-US" dirty="0"/>
              <a:t>[</a:t>
            </a:r>
            <a:r>
              <a:rPr lang="en-US" sz="1200" b="0" i="0" u="none" strike="noStrike" kern="1200" baseline="0" dirty="0">
                <a:solidFill>
                  <a:schemeClr val="tx1"/>
                </a:solidFill>
                <a:latin typeface="+mn-lt"/>
                <a:ea typeface="+mn-ea"/>
                <a:cs typeface="+mn-cs"/>
              </a:rPr>
              <a:t>FHWA-HEP-16-055]</a:t>
            </a:r>
            <a:endParaRPr lang="en-US" dirty="0"/>
          </a:p>
          <a:p>
            <a:pPr marL="228600" indent="-228600" defTabSz="933237">
              <a:buFont typeface="+mj-lt"/>
              <a:buAutoNum type="arabicPeriod"/>
              <a:defRPr/>
            </a:pPr>
            <a:r>
              <a:rPr lang="en-US" dirty="0"/>
              <a:t>Nathan McNeil, Jennifer Dill, Drew </a:t>
            </a:r>
            <a:r>
              <a:rPr lang="en-US" dirty="0" err="1"/>
              <a:t>DeVitis</a:t>
            </a:r>
            <a:r>
              <a:rPr lang="en-US" dirty="0"/>
              <a:t>, Russell Doubleday, Allison Duncan, and Lynn Weigand. (2017). FTA Report No. 0111: </a:t>
            </a:r>
            <a:r>
              <a:rPr lang="en-US" i="1" dirty="0"/>
              <a:t>Manual on Pedestrian and Bicycle Connections to Transit</a:t>
            </a:r>
            <a:r>
              <a:rPr lang="en-US" dirty="0"/>
              <a:t>. Federal Transit Administration, Washington, DC. Available: https://www.transit.dot.gov/about/research-innovation</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21</a:t>
            </a:fld>
            <a:endParaRPr lang="en-US"/>
          </a:p>
        </p:txBody>
      </p:sp>
    </p:spTree>
    <p:extLst>
      <p:ext uri="{BB962C8B-B14F-4D97-AF65-F5344CB8AC3E}">
        <p14:creationId xmlns:p14="http://schemas.microsoft.com/office/powerpoint/2010/main" val="29541509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a:t>
            </a:r>
            <a:r>
              <a:rPr lang="en-US" baseline="0" dirty="0"/>
              <a:t>Many who bike to transit also wish to bike from transit to their destination. Balancing the desire to take bikes on transit with issues of overcrowding is challenging but can be managed through careful planning. On-transit facilities like bike hooks, front-of-bus bike racks, etc. can make taking personal bikes on transit more feasible. Additionally, incorporating bike share facilities into transit stops can reduce the demand for taking bikes onto transit vehicles. Bike parking is a critical piece of infrastructure, and parking options range from simple inverted U racks to personal bike lockers.</a:t>
            </a:r>
            <a:endParaRPr lang="en-US" dirty="0"/>
          </a:p>
          <a:p>
            <a:pPr defTabSz="933237">
              <a:defRPr/>
            </a:pPr>
            <a:r>
              <a:rPr lang="en-US" b="1" dirty="0"/>
              <a:t>Connection to Other Module: </a:t>
            </a:r>
            <a:r>
              <a:rPr lang="en-US" b="0" dirty="0"/>
              <a:t>Bicycle parking is briefly covered in Factors Influencing mode choice.</a:t>
            </a:r>
            <a:endParaRPr lang="en-US" b="1" dirty="0"/>
          </a:p>
          <a:p>
            <a:pPr defTabSz="933237">
              <a:defRPr/>
            </a:pPr>
            <a:r>
              <a:rPr lang="en-US" b="1" dirty="0"/>
              <a:t>Source</a:t>
            </a:r>
            <a:r>
              <a:rPr lang="en-US" dirty="0"/>
              <a:t>: </a:t>
            </a:r>
            <a:r>
              <a:rPr lang="en-US" dirty="0">
                <a:effectLst/>
              </a:rPr>
              <a:t>Transit Cooperative Research Program. </a:t>
            </a:r>
            <a:r>
              <a:rPr lang="en-US" dirty="0"/>
              <a:t>(2012). </a:t>
            </a:r>
            <a:r>
              <a:rPr lang="en-US" i="1" dirty="0"/>
              <a:t>Guidelines for Providing Access to Public Transportation Stations.</a:t>
            </a:r>
            <a:endParaRPr lang="en-US" b="0" dirty="0"/>
          </a:p>
        </p:txBody>
      </p:sp>
      <p:sp>
        <p:nvSpPr>
          <p:cNvPr id="4" name="Slide Number Placeholder 3"/>
          <p:cNvSpPr>
            <a:spLocks noGrp="1"/>
          </p:cNvSpPr>
          <p:nvPr>
            <p:ph type="sldNum" sz="quarter" idx="10"/>
          </p:nvPr>
        </p:nvSpPr>
        <p:spPr/>
        <p:txBody>
          <a:bodyPr/>
          <a:lstStyle/>
          <a:p>
            <a:fld id="{E5421500-ABA7-4F80-9F33-EE022DA3CCF5}" type="slidenum">
              <a:rPr lang="en-US" smtClean="0"/>
              <a:t>22</a:t>
            </a:fld>
            <a:endParaRPr lang="en-US"/>
          </a:p>
        </p:txBody>
      </p:sp>
    </p:spTree>
    <p:extLst>
      <p:ext uri="{BB962C8B-B14F-4D97-AF65-F5344CB8AC3E}">
        <p14:creationId xmlns:p14="http://schemas.microsoft.com/office/powerpoint/2010/main" val="22901963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The </a:t>
            </a:r>
            <a:r>
              <a:rPr lang="en-US" b="0" i="1" dirty="0" err="1"/>
              <a:t>Walk.Bike.Thrive</a:t>
            </a:r>
            <a:r>
              <a:rPr lang="en-US" b="0" i="1" dirty="0"/>
              <a:t>! </a:t>
            </a:r>
            <a:r>
              <a:rPr lang="en-US" b="0" dirty="0"/>
              <a:t>plan and the supplemental report, </a:t>
            </a:r>
            <a:r>
              <a:rPr lang="en-US" b="0" i="1" dirty="0"/>
              <a:t>Bike to Ride</a:t>
            </a:r>
            <a:r>
              <a:rPr lang="en-US" b="0" dirty="0"/>
              <a:t>, focus on expanding pedestrian and bicycle infrastructure in the Atlanta region and making improvements for safety and accessibility.</a:t>
            </a:r>
          </a:p>
          <a:p>
            <a:r>
              <a:rPr lang="en-US" b="1" dirty="0"/>
              <a:t>Notes</a:t>
            </a:r>
            <a:r>
              <a:rPr lang="en-US" dirty="0"/>
              <a:t>:</a:t>
            </a:r>
          </a:p>
          <a:p>
            <a:pPr marL="174982" indent="-174982">
              <a:buFont typeface="Arial" panose="020B0604020202020204" pitchFamily="34" charset="0"/>
              <a:buChar char="•"/>
            </a:pPr>
            <a:r>
              <a:rPr lang="en-US" baseline="0" dirty="0"/>
              <a:t>Bike parking is a priority for all bike users, and a relatively inexpensive initiative. Multiple options of increasing security are identified in the plan.</a:t>
            </a:r>
          </a:p>
          <a:p>
            <a:pPr marL="174982" indent="-174982">
              <a:buFont typeface="Arial" panose="020B0604020202020204" pitchFamily="34" charset="0"/>
              <a:buChar char="•"/>
            </a:pPr>
            <a:r>
              <a:rPr lang="en-US" baseline="0" dirty="0"/>
              <a:t>Atlanta addresses the challenge of access at large stops for pedestrians and bicyclists by identifying signage and right-of-way patterns that make navigating park-and-ride stations safe and convenient for pedestrians.</a:t>
            </a:r>
          </a:p>
          <a:p>
            <a:pPr marL="174982" indent="-174982">
              <a:buFont typeface="Arial" panose="020B0604020202020204" pitchFamily="34" charset="0"/>
              <a:buChar char="•"/>
            </a:pPr>
            <a:r>
              <a:rPr lang="en-US" baseline="0" dirty="0"/>
              <a:t>Atlanta’s plan identifies a need for more direct routes between homes in less dense areas and transit centers through the implementation of access trails (this is like the pedestrian short cuts/cut-throughs identified in LA METRO’s plan)</a:t>
            </a:r>
          </a:p>
          <a:p>
            <a:pPr defTabSz="933237">
              <a:defRPr/>
            </a:pPr>
            <a:r>
              <a:rPr lang="en-US" b="1" dirty="0"/>
              <a:t>Source</a:t>
            </a:r>
            <a:r>
              <a:rPr lang="en-US" dirty="0"/>
              <a:t>: Atlanta Regional Commission. </a:t>
            </a:r>
            <a:r>
              <a:rPr lang="en-US" baseline="0" dirty="0"/>
              <a:t>(May 2016). </a:t>
            </a:r>
            <a:r>
              <a:rPr lang="en-US" i="1" dirty="0"/>
              <a:t>Walk.</a:t>
            </a:r>
            <a:r>
              <a:rPr lang="en-US" i="1" baseline="0" dirty="0"/>
              <a:t> Bike. Thrive! </a:t>
            </a:r>
            <a:r>
              <a:rPr lang="en-US" baseline="0" dirty="0"/>
              <a:t>Available: https://atlantaregional.org/plans-reports/bike-pedestrian-plan-walk-bike-thrive/</a:t>
            </a:r>
          </a:p>
        </p:txBody>
      </p:sp>
      <p:sp>
        <p:nvSpPr>
          <p:cNvPr id="4" name="Slide Number Placeholder 3"/>
          <p:cNvSpPr>
            <a:spLocks noGrp="1"/>
          </p:cNvSpPr>
          <p:nvPr>
            <p:ph type="sldNum" sz="quarter" idx="10"/>
          </p:nvPr>
        </p:nvSpPr>
        <p:spPr/>
        <p:txBody>
          <a:bodyPr/>
          <a:lstStyle/>
          <a:p>
            <a:fld id="{E5421500-ABA7-4F80-9F33-EE022DA3CCF5}" type="slidenum">
              <a:rPr lang="en-US" smtClean="0"/>
              <a:t>23</a:t>
            </a:fld>
            <a:endParaRPr lang="en-US"/>
          </a:p>
        </p:txBody>
      </p:sp>
    </p:spTree>
    <p:extLst>
      <p:ext uri="{BB962C8B-B14F-4D97-AF65-F5344CB8AC3E}">
        <p14:creationId xmlns:p14="http://schemas.microsoft.com/office/powerpoint/2010/main" val="19404463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Civil cases in multiple states have held transit agencies liable for injuries sustained by transit users who are traveling to, waiting for, and transferring between transit. Transit agencies are actively planning stop siting, route</a:t>
            </a:r>
            <a:r>
              <a:rPr lang="en-US" baseline="0" dirty="0"/>
              <a:t> patterns, and infrastructure improvements (with interagency cooperation) that prioritize user safety through all stages of their trip. </a:t>
            </a:r>
            <a:endParaRPr lang="en-US" dirty="0"/>
          </a:p>
          <a:p>
            <a:pPr defTabSz="933237">
              <a:defRPr/>
            </a:pPr>
            <a:r>
              <a:rPr lang="en-US" b="1" dirty="0"/>
              <a:t>Connection to other Module: </a:t>
            </a:r>
            <a:r>
              <a:rPr lang="en-US" b="0" dirty="0"/>
              <a:t>Accessibility and ADA</a:t>
            </a:r>
            <a:endParaRPr lang="en-US" b="1" dirty="0"/>
          </a:p>
          <a:p>
            <a:pPr defTabSz="933237">
              <a:defRPr/>
            </a:pPr>
            <a:r>
              <a:rPr lang="en-US" b="1" dirty="0"/>
              <a:t>Source</a:t>
            </a:r>
            <a:r>
              <a:rPr lang="en-US" dirty="0"/>
              <a:t>: Nabors, D., Schneider, R., Level, D., Lieberman, K., Michell, C. (2008). </a:t>
            </a:r>
            <a:r>
              <a:rPr lang="en-US" i="1" dirty="0"/>
              <a:t>Pedestrian Safety Guide for Transit Agencies. </a:t>
            </a:r>
            <a:r>
              <a:rPr lang="en-US" i="0" dirty="0"/>
              <a:t>FHWA. [FHWA-SA-07-017]. Available: https://safety.fhwa.dot.gov/ped_bike/ped_transit/ped_transguide/</a:t>
            </a:r>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25</a:t>
            </a:fld>
            <a:endParaRPr lang="en-US"/>
          </a:p>
        </p:txBody>
      </p:sp>
    </p:spTree>
    <p:extLst>
      <p:ext uri="{BB962C8B-B14F-4D97-AF65-F5344CB8AC3E}">
        <p14:creationId xmlns:p14="http://schemas.microsoft.com/office/powerpoint/2010/main" val="4762979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The slide titled “Shared Mobility Service Models” explains what will be covered in the rest of the lesson.</a:t>
            </a:r>
          </a:p>
        </p:txBody>
      </p:sp>
      <p:sp>
        <p:nvSpPr>
          <p:cNvPr id="4" name="Slide Number Placeholder 3"/>
          <p:cNvSpPr>
            <a:spLocks noGrp="1"/>
          </p:cNvSpPr>
          <p:nvPr>
            <p:ph type="sldNum" sz="quarter" idx="5"/>
          </p:nvPr>
        </p:nvSpPr>
        <p:spPr/>
        <p:txBody>
          <a:bodyPr/>
          <a:lstStyle/>
          <a:p>
            <a:fld id="{E5421500-ABA7-4F80-9F33-EE022DA3CCF5}" type="slidenum">
              <a:rPr lang="en-US" smtClean="0"/>
              <a:t>26</a:t>
            </a:fld>
            <a:endParaRPr lang="en-US"/>
          </a:p>
        </p:txBody>
      </p:sp>
    </p:spTree>
    <p:extLst>
      <p:ext uri="{BB962C8B-B14F-4D97-AF65-F5344CB8AC3E}">
        <p14:creationId xmlns:p14="http://schemas.microsoft.com/office/powerpoint/2010/main" val="36948808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 </a:t>
            </a:r>
            <a:r>
              <a:rPr lang="en-US" b="0" dirty="0"/>
              <a:t>Recent transportation and technology trends are potentially shifting how people move around an area and how they make decisions about transportation. TNCs, shared mobility, </a:t>
            </a:r>
            <a:r>
              <a:rPr lang="en-US" b="0" dirty="0" err="1"/>
              <a:t>micromobility</a:t>
            </a:r>
            <a:r>
              <a:rPr lang="en-US" b="0" dirty="0"/>
              <a:t>, and automated vehicles could all make big impacts on mode share and the maintenance and future designs of our transportation infrastructure. We’ll mostly be talking about shared </a:t>
            </a:r>
            <a:r>
              <a:rPr lang="en-US" b="0" dirty="0" err="1"/>
              <a:t>micromobility</a:t>
            </a:r>
            <a:r>
              <a:rPr lang="en-US" b="0" dirty="0"/>
              <a:t>, but also the impact of TNCs. There is also some overlap with the categories shown on the slide as some of the </a:t>
            </a:r>
            <a:r>
              <a:rPr lang="en-US" b="0" dirty="0" err="1"/>
              <a:t>ridesourcing</a:t>
            </a:r>
            <a:r>
              <a:rPr lang="en-US" b="0" dirty="0"/>
              <a:t> companies are investing in </a:t>
            </a:r>
            <a:r>
              <a:rPr lang="en-US" b="0" dirty="0" err="1"/>
              <a:t>micromobility</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a:t>
            </a:r>
            <a:r>
              <a:rPr lang="en-US" b="0" dirty="0"/>
              <a:t>It’s important to think about how these emerging modes could have negative impacts or benefits for some people. It’s important to consider the users of these new modes, and who has access to these technologies. How do the modes interact with each other? Who is funding the expansion of and profiting from these new technologies? Individuals who are low-income or have disabilities might be excluded without careful planning and the appropriate policies, but in certain scenarios they might benefit.</a:t>
            </a:r>
            <a:endParaRPr lang="en-US" dirty="0"/>
          </a:p>
          <a:p>
            <a:r>
              <a:rPr lang="en-US" b="1" dirty="0"/>
              <a:t>Student Question</a:t>
            </a:r>
            <a:r>
              <a:rPr lang="en-US" dirty="0"/>
              <a:t>: </a:t>
            </a:r>
            <a:r>
              <a:rPr lang="en-US" i="1" dirty="0"/>
              <a:t>What issues or benefits might occur from the introduction of these emerging technologies?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A version of this slide appears in the Introduction module</a:t>
            </a:r>
            <a:endParaRPr lang="en-US" b="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27</a:t>
            </a:fld>
            <a:endParaRPr lang="en-US"/>
          </a:p>
        </p:txBody>
      </p:sp>
    </p:spTree>
    <p:extLst>
      <p:ext uri="{BB962C8B-B14F-4D97-AF65-F5344CB8AC3E}">
        <p14:creationId xmlns:p14="http://schemas.microsoft.com/office/powerpoint/2010/main" val="34233067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This figure defines the five service models and the modes offered within each. Some of the modes are considered “incumbent” – these are the ones that have been around for decades like taxis, public transit, traditional car rental, etc. The rest are considered innovative, like </a:t>
            </a:r>
            <a:r>
              <a:rPr lang="en-US" b="0" dirty="0" err="1"/>
              <a:t>ridesourcing</a:t>
            </a:r>
            <a:r>
              <a:rPr lang="en-US" b="0" dirty="0"/>
              <a:t> and bike sharing. For this section of the lesson we will focus mostly on the membership-based self-service models like bike sharing and scooter sharing. These are often categorized as “</a:t>
            </a:r>
            <a:r>
              <a:rPr lang="en-US" b="0" dirty="0" err="1"/>
              <a:t>micromobility</a:t>
            </a:r>
            <a:r>
              <a:rPr lang="en-US" b="0" dirty="0"/>
              <a:t>” or “shared active transportation.” We will also spend a little bit of time talking about the relationship between </a:t>
            </a:r>
            <a:r>
              <a:rPr lang="en-US" b="0" dirty="0" err="1"/>
              <a:t>ridesourcing</a:t>
            </a:r>
            <a:r>
              <a:rPr lang="en-US" b="0" dirty="0"/>
              <a:t> and transit and some of the implications for curbside management.</a:t>
            </a:r>
          </a:p>
          <a:p>
            <a:r>
              <a:rPr lang="en-US" b="1" dirty="0"/>
              <a:t>Notes</a:t>
            </a:r>
            <a:r>
              <a:rPr lang="en-US" dirty="0"/>
              <a:t>: </a:t>
            </a:r>
            <a:r>
              <a:rPr lang="en-US" sz="1200" b="0" i="0" u="none" strike="noStrike" kern="1200" baseline="0" dirty="0">
                <a:solidFill>
                  <a:schemeClr val="tx1"/>
                </a:solidFill>
                <a:latin typeface="+mn-lt"/>
                <a:ea typeface="+mn-ea"/>
                <a:cs typeface="+mn-cs"/>
              </a:rPr>
              <a:t>Shared mobility has become a ubiquitous part of the urban transportation network, encompassing a variety of modes ranging from public transportation, taxis, and shuttles to carsharing, </a:t>
            </a:r>
            <a:r>
              <a:rPr lang="en-US" sz="1200" b="0" i="0" u="none" strike="noStrike" kern="1200" baseline="0" dirty="0" err="1">
                <a:solidFill>
                  <a:schemeClr val="tx1"/>
                </a:solidFill>
                <a:latin typeface="+mn-lt"/>
                <a:ea typeface="+mn-ea"/>
                <a:cs typeface="+mn-cs"/>
              </a:rPr>
              <a:t>bikesharing</a:t>
            </a:r>
            <a:r>
              <a:rPr lang="en-US" sz="1200" b="0" i="0" u="none" strike="noStrike" kern="1200" baseline="0" dirty="0">
                <a:solidFill>
                  <a:schemeClr val="tx1"/>
                </a:solidFill>
                <a:latin typeface="+mn-lt"/>
                <a:ea typeface="+mn-ea"/>
                <a:cs typeface="+mn-cs"/>
              </a:rPr>
              <a:t>, and on-demand ride and delivery services. Fundamentally, these services can be categorized into five groupings: 1) membership-based self-service models, 2) P2P self-service models, 3) non-membership self-service models, 4) for-hire service models, and 5) mass transit systems. Some distinguish among the shared services between sequential (use by one user and then another, e.g., </a:t>
            </a:r>
            <a:r>
              <a:rPr lang="en-US" sz="1200" b="0" i="0" u="none" strike="noStrike" kern="1200" baseline="0" dirty="0" err="1">
                <a:solidFill>
                  <a:schemeClr val="tx1"/>
                </a:solidFill>
                <a:latin typeface="+mn-lt"/>
                <a:ea typeface="+mn-ea"/>
                <a:cs typeface="+mn-cs"/>
              </a:rPr>
              <a:t>bikesharing</a:t>
            </a:r>
            <a:r>
              <a:rPr lang="en-US" sz="1200" b="0" i="0" u="none" strike="noStrike" kern="1200" baseline="0" dirty="0">
                <a:solidFill>
                  <a:schemeClr val="tx1"/>
                </a:solidFill>
                <a:latin typeface="+mn-lt"/>
                <a:ea typeface="+mn-ea"/>
                <a:cs typeface="+mn-cs"/>
              </a:rPr>
              <a:t> and carsharing) and concurrent models (shared by many at one time, e.g., </a:t>
            </a:r>
            <a:r>
              <a:rPr lang="en-US" sz="1200" b="0" i="0" u="none" strike="noStrike" kern="1200" baseline="0" dirty="0" err="1">
                <a:solidFill>
                  <a:schemeClr val="tx1"/>
                </a:solidFill>
                <a:latin typeface="+mn-lt"/>
                <a:ea typeface="+mn-ea"/>
                <a:cs typeface="+mn-cs"/>
              </a:rPr>
              <a:t>microtransit</a:t>
            </a:r>
            <a:r>
              <a:rPr lang="en-US" sz="1200" b="0" i="0" u="none" strike="noStrike" kern="1200" baseline="0" dirty="0">
                <a:solidFill>
                  <a:schemeClr val="tx1"/>
                </a:solidFill>
                <a:latin typeface="+mn-lt"/>
                <a:ea typeface="+mn-ea"/>
                <a:cs typeface="+mn-cs"/>
              </a:rPr>
              <a:t>, carpooling, </a:t>
            </a:r>
            <a:r>
              <a:rPr lang="en-US" sz="1200" b="0" i="0" u="none" strike="noStrike" kern="1200" baseline="0" dirty="0" err="1">
                <a:solidFill>
                  <a:schemeClr val="tx1"/>
                </a:solidFill>
                <a:latin typeface="+mn-lt"/>
                <a:ea typeface="+mn-ea"/>
                <a:cs typeface="+mn-cs"/>
              </a:rPr>
              <a:t>ridesplitting</a:t>
            </a:r>
            <a:r>
              <a:rPr lang="en-US" sz="1200" b="0" i="0" u="none" strike="noStrike" kern="1200" baseline="0" dirty="0">
                <a:solidFill>
                  <a:schemeClr val="tx1"/>
                </a:solidFill>
                <a:latin typeface="+mn-lt"/>
                <a:ea typeface="+mn-ea"/>
                <a:cs typeface="+mn-cs"/>
              </a:rPr>
              <a:t>) (Transportation Research Board, 2015). </a:t>
            </a:r>
            <a:endParaRPr lang="en-US" dirty="0"/>
          </a:p>
          <a:p>
            <a:pPr defTabSz="933237">
              <a:defRPr/>
            </a:pPr>
            <a:r>
              <a:rPr lang="en-US" b="1" dirty="0"/>
              <a:t>Source</a:t>
            </a:r>
            <a:r>
              <a:rPr lang="en-US" dirty="0"/>
              <a:t>: </a:t>
            </a:r>
            <a:r>
              <a:rPr lang="en-US" dirty="0" err="1"/>
              <a:t>Shaheen</a:t>
            </a:r>
            <a:r>
              <a:rPr lang="en-US" dirty="0"/>
              <a:t>, S., Cohen, A., </a:t>
            </a:r>
            <a:r>
              <a:rPr lang="en-US" dirty="0" err="1"/>
              <a:t>Zohdy</a:t>
            </a:r>
            <a:r>
              <a:rPr lang="en-US" dirty="0"/>
              <a:t>, I. (2016). </a:t>
            </a:r>
            <a:r>
              <a:rPr lang="en-US" i="1" dirty="0"/>
              <a:t>Shared Mobility: Current Practices and Guiding Principles. </a:t>
            </a:r>
            <a:r>
              <a:rPr lang="en-US" i="0" dirty="0"/>
              <a:t>Federal Highway Administration [</a:t>
            </a:r>
            <a:r>
              <a:rPr lang="en-US" sz="1200" b="0" i="0" u="none" strike="noStrike" kern="1200" baseline="0" dirty="0">
                <a:solidFill>
                  <a:schemeClr val="tx1"/>
                </a:solidFill>
                <a:latin typeface="+mn-lt"/>
                <a:ea typeface="+mn-ea"/>
                <a:cs typeface="+mn-cs"/>
              </a:rPr>
              <a:t>FHWA-HOP-16-022</a:t>
            </a:r>
            <a:r>
              <a:rPr lang="en-US" i="0" dirty="0"/>
              <a:t>].</a:t>
            </a:r>
            <a:endParaRPr lang="en-US" i="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28</a:t>
            </a:fld>
            <a:endParaRPr lang="en-US"/>
          </a:p>
        </p:txBody>
      </p:sp>
    </p:spTree>
    <p:extLst>
      <p:ext uri="{BB962C8B-B14F-4D97-AF65-F5344CB8AC3E}">
        <p14:creationId xmlns:p14="http://schemas.microsoft.com/office/powerpoint/2010/main" val="33785668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a:t>
            </a:r>
          </a:p>
          <a:p>
            <a:r>
              <a:rPr lang="en-US" u="sng" dirty="0"/>
              <a:t>Safety</a:t>
            </a:r>
          </a:p>
          <a:p>
            <a:pPr marL="171450" indent="-171450">
              <a:buFont typeface="Arial" panose="020B0604020202020204" pitchFamily="34" charset="0"/>
              <a:buChar char="•"/>
            </a:pPr>
            <a:r>
              <a:rPr lang="en-US" u="none" dirty="0"/>
              <a:t>Ensuring a high standard of safety is a top priority for shared </a:t>
            </a:r>
            <a:r>
              <a:rPr lang="en-US" u="none" dirty="0" err="1"/>
              <a:t>micromobility</a:t>
            </a:r>
            <a:r>
              <a:rPr lang="en-US" u="none" dirty="0"/>
              <a:t> companies.</a:t>
            </a:r>
          </a:p>
          <a:p>
            <a:r>
              <a:rPr lang="en-US" u="sng" dirty="0"/>
              <a:t>Accessibility</a:t>
            </a:r>
          </a:p>
          <a:p>
            <a:pPr marL="171450" indent="-171450">
              <a:buFont typeface="Arial" panose="020B0604020202020204" pitchFamily="34" charset="0"/>
              <a:buChar char="•"/>
            </a:pPr>
            <a:r>
              <a:rPr lang="en-US" dirty="0"/>
              <a:t>In order to ensure that Shared Active Transportation Companies provide a reliable, convenient transportation option for citizens, cities should consider how many small vehicles should be made available and ensure that small vehicles are appropriately distributed across the service area.</a:t>
            </a:r>
            <a:endParaRPr lang="en-US" u="none" dirty="0"/>
          </a:p>
          <a:p>
            <a:r>
              <a:rPr lang="en-US" u="sng" dirty="0"/>
              <a:t>Equity</a:t>
            </a:r>
          </a:p>
          <a:p>
            <a:pPr marL="171450" indent="-171450">
              <a:buFont typeface="Arial" panose="020B0604020202020204" pitchFamily="34" charset="0"/>
              <a:buChar char="•"/>
            </a:pPr>
            <a:r>
              <a:rPr lang="en-US" dirty="0"/>
              <a:t>In order to meet the mobility needs of their residents, cities with Shared Active Transportation systems must also focus policies and programs that ensure that these transportation systems are understood and can be used by all. </a:t>
            </a:r>
          </a:p>
          <a:p>
            <a:pPr marL="171450" indent="-171450">
              <a:buFont typeface="Arial" panose="020B0604020202020204" pitchFamily="34" charset="0"/>
              <a:buChar char="•"/>
            </a:pPr>
            <a:r>
              <a:rPr lang="en-US" dirty="0"/>
              <a:t>This includes developing permit or license requirements and programming to address: Outreach and engagement; Financial access; Employment; Access and reliability.</a:t>
            </a:r>
            <a:endParaRPr lang="en-US" u="none" dirty="0"/>
          </a:p>
          <a:p>
            <a:r>
              <a:rPr lang="en-US" u="sng" dirty="0"/>
              <a:t>Fees and pricing</a:t>
            </a:r>
          </a:p>
          <a:p>
            <a:pPr marL="171450" indent="-171450">
              <a:buFont typeface="Arial" panose="020B0604020202020204" pitchFamily="34" charset="0"/>
              <a:buChar char="•"/>
            </a:pPr>
            <a:r>
              <a:rPr lang="en-US" dirty="0"/>
              <a:t>Cities should ensure that the full cost of regulating and managing Shared Active Transportation companies is considered when setting fees.</a:t>
            </a:r>
            <a:endParaRPr lang="en-US" u="none" dirty="0"/>
          </a:p>
          <a:p>
            <a:r>
              <a:rPr lang="en-US" u="sng" dirty="0"/>
              <a:t>Data sharing</a:t>
            </a:r>
          </a:p>
          <a:p>
            <a:pPr marL="171450" indent="-171450">
              <a:buFont typeface="Arial" panose="020B0604020202020204" pitchFamily="34" charset="0"/>
              <a:buChar char="•"/>
            </a:pPr>
            <a:r>
              <a:rPr lang="en-US" dirty="0"/>
              <a:t>Companies operating in the public right of way must provide cities and local governments with accurate, complete, and timely data about how Shared Active Transportation services are used and, in an appropriately anonymized fashion, who is riding.</a:t>
            </a:r>
            <a:endParaRPr lang="en-US" u="none" dirty="0"/>
          </a:p>
          <a:p>
            <a:r>
              <a:rPr lang="en-US" u="sng" dirty="0"/>
              <a:t>Parking/right of way</a:t>
            </a:r>
          </a:p>
          <a:p>
            <a:pPr marL="171450" indent="-171450">
              <a:buFont typeface="Arial" panose="020B0604020202020204" pitchFamily="34" charset="0"/>
              <a:buChar char="•"/>
            </a:pPr>
            <a:r>
              <a:rPr lang="en-US" dirty="0"/>
              <a:t>Despite being “</a:t>
            </a:r>
            <a:r>
              <a:rPr lang="en-US" dirty="0" err="1"/>
              <a:t>dockless</a:t>
            </a:r>
            <a:r>
              <a:rPr lang="en-US" dirty="0"/>
              <a:t>,” allowing Shared Active Transportation companies and customers to leave small vehicles on public property requires cities and local governments to designate places where those small vehicles may be parked.</a:t>
            </a:r>
          </a:p>
          <a:p>
            <a:pPr marL="171450" indent="-171450">
              <a:buFont typeface="Arial" panose="020B0604020202020204" pitchFamily="34" charset="0"/>
              <a:buChar char="•"/>
            </a:pPr>
            <a:r>
              <a:rPr lang="en-US" u="none" dirty="0"/>
              <a:t>Parking can be provided in the street or on the sidewalk by means of painted boxes, street corrals, signed sidewalk racks, or geo-fencing.</a:t>
            </a:r>
          </a:p>
          <a:p>
            <a:r>
              <a:rPr lang="en-US" u="sng" dirty="0"/>
              <a:t>Integration with other modes</a:t>
            </a:r>
          </a:p>
          <a:p>
            <a:pPr marL="171450" indent="-171450">
              <a:buFont typeface="Arial" panose="020B0604020202020204" pitchFamily="34" charset="0"/>
              <a:buChar char="•"/>
            </a:pPr>
            <a:r>
              <a:rPr lang="en-US" u="none" dirty="0"/>
              <a:t>Companies should prioritize ways to incorporate shared </a:t>
            </a:r>
            <a:r>
              <a:rPr lang="en-US" u="none" dirty="0" err="1"/>
              <a:t>micromobility</a:t>
            </a:r>
            <a:r>
              <a:rPr lang="en-US" u="none" dirty="0"/>
              <a:t> with other modes such as public transportation.</a:t>
            </a:r>
            <a:endParaRPr lang="en-US" u="sng" dirty="0"/>
          </a:p>
          <a:p>
            <a:r>
              <a:rPr lang="en-US" u="sng" dirty="0"/>
              <a:t>Community engagement</a:t>
            </a:r>
          </a:p>
          <a:p>
            <a:pPr marL="171450" indent="-171450">
              <a:buFont typeface="Arial" panose="020B0604020202020204" pitchFamily="34" charset="0"/>
              <a:buChar char="•"/>
            </a:pPr>
            <a:r>
              <a:rPr lang="en-US" dirty="0"/>
              <a:t>As new mobility options emerge, cities may want to require companies to provide community engagement and education programming to offset the burden to the city of explaining what is going on.</a:t>
            </a:r>
          </a:p>
          <a:p>
            <a:pPr marL="171450" indent="-171450">
              <a:buFont typeface="Arial" panose="020B0604020202020204" pitchFamily="34" charset="0"/>
              <a:buChar char="•"/>
            </a:pPr>
            <a:r>
              <a:rPr lang="en-US" u="none" dirty="0"/>
              <a:t>Examples of community engagement: </a:t>
            </a:r>
            <a:r>
              <a:rPr lang="en-US" dirty="0"/>
              <a:t>Company participation or attendance at public events and meetings; Company participation or provision of bike education classes, distributed equitably throughout all neighborhoods; Companies partner with job-training programs, youth programs. </a:t>
            </a:r>
            <a:endParaRPr lang="en-US" u="none" dirty="0"/>
          </a:p>
          <a:p>
            <a:pPr marL="0" marR="0" lvl="0" indent="0" algn="l" defTabSz="933237" rtl="0" eaLnBrk="1" fontAlgn="auto" latinLnBrk="0" hangingPunct="1">
              <a:lnSpc>
                <a:spcPct val="100000"/>
              </a:lnSpc>
              <a:spcBef>
                <a:spcPts val="0"/>
              </a:spcBef>
              <a:spcAft>
                <a:spcPts val="0"/>
              </a:spcAft>
              <a:buClrTx/>
              <a:buSzTx/>
              <a:buFontTx/>
              <a:buNone/>
              <a:tabLst/>
              <a:defRPr/>
            </a:pPr>
            <a:r>
              <a:rPr lang="en-US" b="1" dirty="0"/>
              <a:t>Source</a:t>
            </a:r>
            <a:r>
              <a:rPr lang="en-US" dirty="0"/>
              <a:t>: National Association of City Transportation Officials (NACTO). (Version July 2018). </a:t>
            </a:r>
            <a:r>
              <a:rPr lang="en-US" i="1" dirty="0"/>
              <a:t>Guidelines for the Regulation and Management of Shared Active Transportation</a:t>
            </a:r>
            <a:r>
              <a:rPr lang="en-US" dirty="0"/>
              <a:t>. </a:t>
            </a:r>
          </a:p>
          <a:p>
            <a:pPr defTabSz="933237">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29</a:t>
            </a:fld>
            <a:endParaRPr lang="en-US"/>
          </a:p>
        </p:txBody>
      </p:sp>
    </p:spTree>
    <p:extLst>
      <p:ext uri="{BB962C8B-B14F-4D97-AF65-F5344CB8AC3E}">
        <p14:creationId xmlns:p14="http://schemas.microsoft.com/office/powerpoint/2010/main" val="3131819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sz="1200" b="0" i="0" kern="1200" dirty="0">
                <a:solidFill>
                  <a:schemeClr val="tx1"/>
                </a:solidFill>
                <a:effectLst/>
                <a:latin typeface="+mn-lt"/>
                <a:ea typeface="+mn-ea"/>
                <a:cs typeface="+mn-cs"/>
              </a:rPr>
              <a:t>Traditionally, bike sharing systems have been self-serve station-based, but as of 2019, a growing proportion of systems now have bikes with built-in technology to provide flexible, “</a:t>
            </a:r>
            <a:r>
              <a:rPr lang="en-US" sz="1200" b="0" i="0" kern="1200" dirty="0" err="1">
                <a:solidFill>
                  <a:schemeClr val="tx1"/>
                </a:solidFill>
                <a:effectLst/>
                <a:latin typeface="+mn-lt"/>
                <a:ea typeface="+mn-ea"/>
                <a:cs typeface="+mn-cs"/>
              </a:rPr>
              <a:t>dockless</a:t>
            </a:r>
            <a:r>
              <a:rPr lang="en-US" sz="1200" b="0" i="0" kern="1200" dirty="0">
                <a:solidFill>
                  <a:schemeClr val="tx1"/>
                </a:solidFill>
                <a:effectLst/>
                <a:latin typeface="+mn-lt"/>
                <a:ea typeface="+mn-ea"/>
                <a:cs typeface="+mn-cs"/>
              </a:rPr>
              <a:t>” locations for more convenience and wider range of access.</a:t>
            </a:r>
          </a:p>
          <a:p>
            <a:r>
              <a:rPr lang="en-US" sz="1200" b="0" i="0" u="none" strike="noStrike" kern="1200" baseline="0" dirty="0">
                <a:solidFill>
                  <a:schemeClr val="tx1"/>
                </a:solidFill>
                <a:latin typeface="+mn-lt"/>
                <a:ea typeface="+mn-ea"/>
                <a:cs typeface="+mn-cs"/>
              </a:rPr>
              <a:t>“To create these systems, cities, local governments, and trusted civic partners (e.g. downtown alliances, community-based development organizations) have typically followed a careful, coordinated process; developing structured public-private partnerships, vetting companies through competitive bidding, and managing and regulating systems through binding contracts, to ensure the best outcomes for the public.” (NACTO, 2018). This approach will stand in contrast to </a:t>
            </a:r>
            <a:r>
              <a:rPr lang="en-US" sz="1200" b="0" i="0" u="none" strike="noStrike" kern="1200" baseline="0" dirty="0" err="1">
                <a:solidFill>
                  <a:schemeClr val="tx1"/>
                </a:solidFill>
                <a:latin typeface="+mn-lt"/>
                <a:ea typeface="+mn-ea"/>
                <a:cs typeface="+mn-cs"/>
              </a:rPr>
              <a:t>dockless</a:t>
            </a:r>
            <a:r>
              <a:rPr lang="en-US" sz="1200" b="0" i="0" u="none" strike="noStrike" kern="1200" baseline="0" dirty="0">
                <a:solidFill>
                  <a:schemeClr val="tx1"/>
                </a:solidFill>
                <a:latin typeface="+mn-lt"/>
                <a:ea typeface="+mn-ea"/>
                <a:cs typeface="+mn-cs"/>
              </a:rPr>
              <a:t> bikes and e-scooters that began appearing in the public right-of-way in 2017 and 2018.</a:t>
            </a:r>
            <a:endParaRPr lang="en-US" b="0" dirty="0"/>
          </a:p>
          <a:p>
            <a:r>
              <a:rPr lang="en-US" b="1" dirty="0"/>
              <a:t>Notes</a:t>
            </a:r>
            <a:r>
              <a:rPr lang="en-US" dirty="0"/>
              <a:t>: </a:t>
            </a:r>
            <a:r>
              <a:rPr lang="en-US" sz="1200" b="0" i="0" kern="1200" dirty="0">
                <a:solidFill>
                  <a:schemeClr val="tx1"/>
                </a:solidFill>
                <a:effectLst/>
                <a:latin typeface="+mn-lt"/>
                <a:ea typeface="+mn-ea"/>
                <a:cs typeface="+mn-cs"/>
              </a:rPr>
              <a:t>Bike share is recognized as an option for first and/or last mile transit connections, and many are advocating for bike share to be considered as a mass transit option. In addition to improving connections between transit and bike share, several systems across the United States are working to lower the barriers to access. Strategies for encouraging equitable bike share include improving access in underserved areas, offering cash payment options, hiring community “champions” to improve outreach, and subsidizing rates. Most United States bike share systems are funded through a combination of Federal grants, private donations, and sponsorships.</a:t>
            </a:r>
            <a:endParaRPr lang="en-US" dirty="0"/>
          </a:p>
          <a:p>
            <a:pPr defTabSz="933237">
              <a:defRPr/>
            </a:pPr>
            <a:r>
              <a:rPr lang="en-US" b="1" dirty="0"/>
              <a:t>Source</a:t>
            </a:r>
            <a:r>
              <a:rPr lang="en-US" dirty="0"/>
              <a:t>: </a:t>
            </a:r>
          </a:p>
          <a:p>
            <a:pPr marL="228600" indent="-228600" defTabSz="933237">
              <a:buFont typeface="+mj-lt"/>
              <a:buAutoNum type="arabicPeriod"/>
              <a:defRPr/>
            </a:pPr>
            <a:r>
              <a:rPr lang="en-US" dirty="0"/>
              <a:t>Pedestrian and Bicycle Information Center, “Bike Share.” Available: http://www.pedbikeinfo.org/topics/bikeshare.cfm [Accessed July 2019].</a:t>
            </a:r>
          </a:p>
          <a:p>
            <a:pPr marL="228600" indent="-228600" defTabSz="933237">
              <a:buFont typeface="+mj-lt"/>
              <a:buAutoNum type="arabicPeriod"/>
              <a:defRPr/>
            </a:pPr>
            <a:r>
              <a:rPr lang="en-US" dirty="0"/>
              <a:t>National Association of City Transportation Officials (NACTO). (Version July 2018). </a:t>
            </a:r>
            <a:r>
              <a:rPr lang="en-US" i="1" dirty="0"/>
              <a:t>Guidelines for the Regulation and Management of Shared Active Transportation</a:t>
            </a:r>
            <a:r>
              <a:rPr lang="en-US" dirty="0"/>
              <a:t>. </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30</a:t>
            </a:fld>
            <a:endParaRPr lang="en-US"/>
          </a:p>
        </p:txBody>
      </p:sp>
    </p:spTree>
    <p:extLst>
      <p:ext uri="{BB962C8B-B14F-4D97-AF65-F5344CB8AC3E}">
        <p14:creationId xmlns:p14="http://schemas.microsoft.com/office/powerpoint/2010/main" val="29284900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These modes are all important parts of the transportation system, and often it is a combination of these modes that allows people to choose a mode other than a single-occupancy vehicle. The last bullet is especially important if an agency has a goal or target related to mode shift. They need to think about how these modes interact, and hopefully overlap, to provide options for users of all ages and abilities.</a:t>
            </a:r>
          </a:p>
          <a:p>
            <a:pPr defTabSz="933237">
              <a:defRPr/>
            </a:pPr>
            <a:r>
              <a:rPr lang="en-US" b="1" dirty="0"/>
              <a:t>Source</a:t>
            </a:r>
            <a:r>
              <a:rPr lang="en-US" dirty="0"/>
              <a:t>: Nathan McNeil, Jennifer Dill, Drew </a:t>
            </a:r>
            <a:r>
              <a:rPr lang="en-US" dirty="0" err="1"/>
              <a:t>DeVitis</a:t>
            </a:r>
            <a:r>
              <a:rPr lang="en-US" dirty="0"/>
              <a:t>, Russell Doubleday, Allison Duncan, and Lynn Weigand. (2017). </a:t>
            </a:r>
            <a:r>
              <a:rPr lang="en-US" i="1" dirty="0"/>
              <a:t>FTA Report No. 0111: Manual on Pedestrian and Bicycle Connections to Transit. </a:t>
            </a:r>
            <a:r>
              <a:rPr lang="en-US" i="0" dirty="0"/>
              <a:t>Federal Transit Administration, Washington, DC. Available: </a:t>
            </a:r>
            <a:r>
              <a:rPr lang="en-US" dirty="0"/>
              <a:t>https://www.transit.dot.gov/about/research-innovation</a:t>
            </a:r>
            <a:endParaRPr lang="en-US" i="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a:t>
            </a:fld>
            <a:endParaRPr lang="en-US"/>
          </a:p>
        </p:txBody>
      </p:sp>
    </p:spTree>
    <p:extLst>
      <p:ext uri="{BB962C8B-B14F-4D97-AF65-F5344CB8AC3E}">
        <p14:creationId xmlns:p14="http://schemas.microsoft.com/office/powerpoint/2010/main" val="30153403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b="0" dirty="0" err="1"/>
              <a:t>Dockless</a:t>
            </a:r>
            <a:r>
              <a:rPr lang="en-US" b="0" dirty="0"/>
              <a:t> pedal bikes quickly proliferated in 2017. While some cities experimented with </a:t>
            </a:r>
            <a:r>
              <a:rPr lang="en-US" b="0" dirty="0" err="1"/>
              <a:t>dockless</a:t>
            </a:r>
            <a:r>
              <a:rPr lang="en-US" b="0" dirty="0"/>
              <a:t> systems, these bikes were almost entirely owned and operated by private, for-profit companies. By 2018 electric-assist bikes, or e-bikes, emerged as a popular option, replacing most </a:t>
            </a:r>
            <a:r>
              <a:rPr lang="en-US" b="0" dirty="0" err="1"/>
              <a:t>dockless</a:t>
            </a:r>
            <a:r>
              <a:rPr lang="en-US" b="0" dirty="0"/>
              <a:t> pedal bikes in these fleets. The orange bar shows the emergence of e-scooters in 2018, which will be covered in a couple of slides. </a:t>
            </a:r>
          </a:p>
          <a:p>
            <a:pPr marL="0" marR="0" lvl="0" indent="0" algn="l" defTabSz="933237" rtl="0" eaLnBrk="1" fontAlgn="auto" latinLnBrk="0" hangingPunct="1">
              <a:lnSpc>
                <a:spcPct val="100000"/>
              </a:lnSpc>
              <a:spcBef>
                <a:spcPts val="0"/>
              </a:spcBef>
              <a:spcAft>
                <a:spcPts val="0"/>
              </a:spcAft>
              <a:buClrTx/>
              <a:buSzTx/>
              <a:buFontTx/>
              <a:buNone/>
              <a:tabLst/>
              <a:defRPr/>
            </a:pPr>
            <a:r>
              <a:rPr lang="en-US" b="1" dirty="0"/>
              <a:t>Notes: </a:t>
            </a:r>
            <a:r>
              <a:rPr lang="en-US" dirty="0"/>
              <a:t>84 million trips were taken on </a:t>
            </a:r>
            <a:r>
              <a:rPr lang="en-US" dirty="0" err="1"/>
              <a:t>micromobility</a:t>
            </a:r>
            <a:r>
              <a:rPr lang="en-US" dirty="0"/>
              <a:t> vehicles in the US in 2018, more than double the 2017 number of trips. E-scooters made up more than half of these trips.</a:t>
            </a:r>
            <a:endParaRPr lang="en-US" b="1" dirty="0"/>
          </a:p>
          <a:p>
            <a:r>
              <a:rPr lang="en-US" b="1" dirty="0"/>
              <a:t>Source:</a:t>
            </a:r>
            <a:r>
              <a:rPr lang="en-US" dirty="0"/>
              <a:t> National Association of City Transportation Officials (NACTO). </a:t>
            </a:r>
            <a:r>
              <a:rPr lang="en-US" i="0" dirty="0"/>
              <a:t>(2019). </a:t>
            </a:r>
            <a:r>
              <a:rPr lang="en-US" i="1" dirty="0"/>
              <a:t>Shared </a:t>
            </a:r>
            <a:r>
              <a:rPr lang="en-US" i="1" dirty="0" err="1"/>
              <a:t>Micromobility</a:t>
            </a:r>
            <a:r>
              <a:rPr lang="en-US" i="1" dirty="0"/>
              <a:t> in the U.S.: 2018 </a:t>
            </a:r>
            <a:r>
              <a:rPr lang="en-US" i="0" dirty="0"/>
              <a:t>Available: </a:t>
            </a:r>
            <a:r>
              <a:rPr lang="en-US" dirty="0"/>
              <a:t>https://nacto.org/shared-micromobility-2018/ [Accessed July 2019]</a:t>
            </a:r>
          </a:p>
        </p:txBody>
      </p:sp>
      <p:sp>
        <p:nvSpPr>
          <p:cNvPr id="4" name="Slide Number Placeholder 3"/>
          <p:cNvSpPr>
            <a:spLocks noGrp="1"/>
          </p:cNvSpPr>
          <p:nvPr>
            <p:ph type="sldNum" sz="quarter" idx="5"/>
          </p:nvPr>
        </p:nvSpPr>
        <p:spPr/>
        <p:txBody>
          <a:bodyPr/>
          <a:lstStyle/>
          <a:p>
            <a:fld id="{E5421500-ABA7-4F80-9F33-EE022DA3CCF5}" type="slidenum">
              <a:rPr lang="en-US" smtClean="0"/>
              <a:t>31</a:t>
            </a:fld>
            <a:endParaRPr lang="en-US"/>
          </a:p>
        </p:txBody>
      </p:sp>
    </p:spTree>
    <p:extLst>
      <p:ext uri="{BB962C8B-B14F-4D97-AF65-F5344CB8AC3E}">
        <p14:creationId xmlns:p14="http://schemas.microsoft.com/office/powerpoint/2010/main" val="24449014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E-bikes can expand access to those with limited physical abilities, those living in hilly regions, commuters who want a more comfortable ride, etc. They are being used and tested in numerous cities within the U.S. and internationally.</a:t>
            </a:r>
          </a:p>
          <a:p>
            <a:pPr defTabSz="933237">
              <a:defRPr/>
            </a:pPr>
            <a:r>
              <a:rPr lang="en-US" b="1" dirty="0"/>
              <a:t>Source</a:t>
            </a:r>
            <a:r>
              <a:rPr lang="en-US" dirty="0"/>
              <a:t>: National Association of City Transportation Officials (NACTO). </a:t>
            </a:r>
            <a:r>
              <a:rPr lang="en-US" i="0" dirty="0"/>
              <a:t>(2019). </a:t>
            </a:r>
            <a:r>
              <a:rPr lang="en-US" i="1" dirty="0"/>
              <a:t>Shared </a:t>
            </a:r>
            <a:r>
              <a:rPr lang="en-US" i="1" dirty="0" err="1"/>
              <a:t>Micromobility</a:t>
            </a:r>
            <a:r>
              <a:rPr lang="en-US" i="1" dirty="0"/>
              <a:t> in the U.S.: 2018 </a:t>
            </a:r>
            <a:r>
              <a:rPr lang="en-US" i="0" dirty="0"/>
              <a:t>Available: </a:t>
            </a:r>
            <a:r>
              <a:rPr lang="en-US" dirty="0"/>
              <a:t>https://nacto.org/shared-micromobility-2018/ [Accessed July 2019]</a:t>
            </a:r>
          </a:p>
          <a:p>
            <a:pPr defTabSz="933237">
              <a:defRPr/>
            </a:pPr>
            <a:endParaRPr lang="en-US" dirty="0"/>
          </a:p>
          <a:p>
            <a:pPr marL="233309" indent="-233309" defTabSz="933237">
              <a:buFont typeface="+mj-lt"/>
              <a:buAutoNum type="arabicPeriod"/>
              <a:defRPr/>
            </a:pPr>
            <a:endParaRPr lang="en-US" dirty="0"/>
          </a:p>
          <a:p>
            <a:pPr marL="233309" indent="-233309">
              <a:buFont typeface="+mj-lt"/>
              <a:buAutoNum type="arabicPeriod"/>
            </a:pPr>
            <a:endParaRPr lang="en-US" baseline="0"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32</a:t>
            </a:fld>
            <a:endParaRPr lang="en-US"/>
          </a:p>
        </p:txBody>
      </p:sp>
    </p:spTree>
    <p:extLst>
      <p:ext uri="{BB962C8B-B14F-4D97-AF65-F5344CB8AC3E}">
        <p14:creationId xmlns:p14="http://schemas.microsoft.com/office/powerpoint/2010/main" val="3535972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E-scooters are a legal grey area in many states – not defined in motor vehicle codes, not classified as bicycles. Where can they operate? By the beginning of 2019, 26 states had introduced more than 44 e-scooter bills. (NACTO, 2019)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Data challenges – Operator data undercounts crash/injury events (discrepancies between operator data and hospital data). Other challenges include the lack of suitable codes on crash reports, (leading scooter injuries to be classified in many different ways), and data-sharing formats and agreements between operators and jurisdictions.</a:t>
            </a:r>
            <a:endParaRPr lang="en-US" b="0" dirty="0"/>
          </a:p>
          <a:p>
            <a:pPr marL="0" marR="0" lvl="0" indent="0" algn="l" defTabSz="933237"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33237" rtl="0" eaLnBrk="1" fontAlgn="auto" latinLnBrk="0" hangingPunct="1">
              <a:lnSpc>
                <a:spcPct val="100000"/>
              </a:lnSpc>
              <a:spcBef>
                <a:spcPts val="0"/>
              </a:spcBef>
              <a:spcAft>
                <a:spcPts val="0"/>
              </a:spcAft>
              <a:buClrTx/>
              <a:buSzTx/>
              <a:buFont typeface="+mj-lt"/>
              <a:buAutoNum type="arabicPeriod"/>
              <a:tabLst/>
              <a:defRPr/>
            </a:pPr>
            <a:r>
              <a:rPr lang="en-US" dirty="0"/>
              <a:t>National Association of City Transportation Officials (NACTO). </a:t>
            </a:r>
            <a:r>
              <a:rPr lang="en-US" i="0" dirty="0"/>
              <a:t>(2019). </a:t>
            </a:r>
            <a:r>
              <a:rPr lang="en-US" i="1" dirty="0"/>
              <a:t>Shared </a:t>
            </a:r>
            <a:r>
              <a:rPr lang="en-US" i="1" dirty="0" err="1"/>
              <a:t>Micromobility</a:t>
            </a:r>
            <a:r>
              <a:rPr lang="en-US" i="1" dirty="0"/>
              <a:t> in the U.S.: 2018 </a:t>
            </a:r>
            <a:r>
              <a:rPr lang="en-US" i="0" dirty="0"/>
              <a:t>Available: </a:t>
            </a:r>
            <a:r>
              <a:rPr lang="en-US" dirty="0"/>
              <a:t>https://nacto.org/shared-micromobility-2018/ [Accessed July 2019]</a:t>
            </a:r>
          </a:p>
          <a:p>
            <a:pPr marL="228600" marR="0" lvl="0" indent="-228600" algn="l" defTabSz="933237" rtl="0" eaLnBrk="1" fontAlgn="auto" latinLnBrk="0" hangingPunct="1">
              <a:lnSpc>
                <a:spcPct val="100000"/>
              </a:lnSpc>
              <a:spcBef>
                <a:spcPts val="0"/>
              </a:spcBef>
              <a:spcAft>
                <a:spcPts val="0"/>
              </a:spcAft>
              <a:buClrTx/>
              <a:buSzTx/>
              <a:buFont typeface="+mj-lt"/>
              <a:buAutoNum type="arabicPeriod"/>
              <a:tabLst/>
              <a:defRPr/>
            </a:pPr>
            <a:r>
              <a:rPr lang="en-US" dirty="0"/>
              <a:t>Pedestrian and Bicycle Information Center [webinar] “</a:t>
            </a:r>
            <a:r>
              <a:rPr lang="en-US" dirty="0" err="1"/>
              <a:t>Dockless</a:t>
            </a:r>
            <a:r>
              <a:rPr lang="en-US" dirty="0"/>
              <a:t> Electric Kick Scooter Systems: What We Know and Don’t Know.” (2018). </a:t>
            </a:r>
          </a:p>
          <a:p>
            <a:pPr defTabSz="933237">
              <a:defRPr/>
            </a:pP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33</a:t>
            </a:fld>
            <a:endParaRPr lang="en-US"/>
          </a:p>
        </p:txBody>
      </p:sp>
    </p:spTree>
    <p:extLst>
      <p:ext uri="{BB962C8B-B14F-4D97-AF65-F5344CB8AC3E}">
        <p14:creationId xmlns:p14="http://schemas.microsoft.com/office/powerpoint/2010/main" val="36785011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defRPr/>
            </a:pPr>
            <a:r>
              <a:rPr lang="en-US" b="1" dirty="0"/>
              <a:t>Notes</a:t>
            </a:r>
            <a:r>
              <a:rPr lang="en-US" dirty="0"/>
              <a:t>: The recent proliferation of new mobility technologies presents a challenge to the local and state governments who regulate them, and the hospitals and trauma centers charged with treating injuries associated with these emerging vehicle types. This methodology in San Francisco is a response to the need for timely and high-quality data to empirically track and better understand injuries arising from use of these formerly uncommon vehicles. It provides an opportunity to study emerging innovations and to inform data-driven injury prevention efforts (Vision Zero SF, 2019).</a:t>
            </a:r>
          </a:p>
          <a:p>
            <a:pPr defTabSz="933237">
              <a:defRPr/>
            </a:pPr>
            <a:r>
              <a:rPr lang="en-US" b="1" dirty="0"/>
              <a:t>Connection to Other Module: </a:t>
            </a:r>
            <a:r>
              <a:rPr lang="en-US" b="0" dirty="0"/>
              <a:t>A version of this slide appears in the Introduction.</a:t>
            </a:r>
            <a:endParaRPr lang="en-US" b="1" dirty="0"/>
          </a:p>
          <a:p>
            <a:pPr defTabSz="933237">
              <a:defRPr/>
            </a:pPr>
            <a:r>
              <a:rPr lang="en-US" b="1" dirty="0"/>
              <a:t>Source</a:t>
            </a:r>
            <a:r>
              <a:rPr lang="en-US" dirty="0"/>
              <a:t>: </a:t>
            </a:r>
          </a:p>
          <a:p>
            <a:pPr marL="228600" indent="-228600" defTabSz="933237">
              <a:buFont typeface="+mj-lt"/>
              <a:buAutoNum type="arabicPeriod"/>
              <a:defRPr/>
            </a:pPr>
            <a:r>
              <a:rPr lang="en-US" dirty="0"/>
              <a:t>Slide developed by Michael Clamann for the Pedestrian and Bicycle Information Center (2019)</a:t>
            </a:r>
          </a:p>
          <a:p>
            <a:pPr marL="228600" indent="-228600">
              <a:buFont typeface="+mj-lt"/>
              <a:buAutoNum type="arabicPeriod"/>
            </a:pPr>
            <a:r>
              <a:rPr lang="en-US" dirty="0"/>
              <a:t>Vision Zero SF Injury Prevention Research Collaborative. (2019). A Methodology for Emerging Mobility Injury Monitoring in San Francisco, California Utilizing Hospital Trauma Records: Version 1.0. San Francisco, CA. Available: https://www.sfdph.org/dph/EH/PHES/PHES/TransportationandHealth.asp</a:t>
            </a:r>
          </a:p>
        </p:txBody>
      </p:sp>
      <p:sp>
        <p:nvSpPr>
          <p:cNvPr id="4" name="Slide Number Placeholder 3"/>
          <p:cNvSpPr>
            <a:spLocks noGrp="1"/>
          </p:cNvSpPr>
          <p:nvPr>
            <p:ph type="sldNum" sz="quarter" idx="5"/>
          </p:nvPr>
        </p:nvSpPr>
        <p:spPr/>
        <p:txBody>
          <a:bodyPr/>
          <a:lstStyle/>
          <a:p>
            <a:fld id="{1D336513-538C-462C-9A4A-055F93FB7D0F}" type="slidenum">
              <a:rPr lang="en-US" smtClean="0"/>
              <a:t>34</a:t>
            </a:fld>
            <a:endParaRPr lang="en-US"/>
          </a:p>
        </p:txBody>
      </p:sp>
    </p:spTree>
    <p:extLst>
      <p:ext uri="{BB962C8B-B14F-4D97-AF65-F5344CB8AC3E}">
        <p14:creationId xmlns:p14="http://schemas.microsoft.com/office/powerpoint/2010/main" val="27776786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In</a:t>
            </a:r>
            <a:r>
              <a:rPr lang="en-US" baseline="0" dirty="0"/>
              <a:t> dense urban centers, bike share often serves as a substitution mode for crowded rail and bus systems, reducing ridership but effectively increasing capacity. In less-dense areas, bike share has been shown to serve as a complementary mode, increasing access to transit and leading to increased ridership.</a:t>
            </a:r>
            <a:endParaRPr lang="en-US" b="0" dirty="0"/>
          </a:p>
          <a:p>
            <a:r>
              <a:rPr lang="en-US" b="1" dirty="0"/>
              <a:t>Notes</a:t>
            </a:r>
            <a:r>
              <a:rPr lang="en-US" dirty="0"/>
              <a:t>:</a:t>
            </a:r>
          </a:p>
          <a:p>
            <a:pPr marL="174982" indent="-174982">
              <a:buFont typeface="Arial" panose="020B0604020202020204" pitchFamily="34" charset="0"/>
              <a:buChar char="•"/>
            </a:pPr>
            <a:r>
              <a:rPr lang="en-US" baseline="0" dirty="0"/>
              <a:t>The exact relationship between bike share use and modal shifts in transportation seem to depend greatly on the nature of the urban environment, its existing transit infrastructure, etc. Local planning knowledge is key to leveraging bike share effectively. </a:t>
            </a:r>
          </a:p>
          <a:p>
            <a:pPr marL="174982" indent="-174982">
              <a:buFont typeface="Arial" panose="020B0604020202020204" pitchFamily="34" charset="0"/>
              <a:buChar char="•"/>
            </a:pPr>
            <a:r>
              <a:rPr lang="en-US" dirty="0"/>
              <a:t>The ability to leave a bike when riding transit and pick one up when disembarking alleviates fears over bicycle parking and security while also reducing over-crowding on transit vehicles. This results in more positive user experience.</a:t>
            </a:r>
          </a:p>
          <a:p>
            <a:pPr marL="174982" indent="-174982">
              <a:buFont typeface="Arial" panose="020B0604020202020204" pitchFamily="34" charset="0"/>
              <a:buChar char="•"/>
            </a:pPr>
            <a:r>
              <a:rPr lang="en-US" dirty="0"/>
              <a:t>Some users elect to use only bike share when available, reducing demand on transit systems and opening up capacity (especially in peak times)</a:t>
            </a:r>
          </a:p>
          <a:p>
            <a:pPr marL="174982" indent="-174982" defTabSz="933237">
              <a:buFont typeface="Arial" panose="020B0604020202020204" pitchFamily="34" charset="0"/>
              <a:buChar char="•"/>
              <a:defRPr/>
            </a:pPr>
            <a:r>
              <a:rPr lang="en-US" dirty="0"/>
              <a:t>Few planning departments have actively taken advantage of these relationships when planning transit improvements and routing. Challenges include the unclear funding status of bike share (which is recognized as public transit by some funding organizations and not others), as well as the private operation of some systems. However, the opportunities that successful bike share and transit integration present indicates a need for more intensive planning.</a:t>
            </a:r>
          </a:p>
          <a:p>
            <a:pPr defTabSz="933237">
              <a:defRPr/>
            </a:pPr>
            <a:r>
              <a:rPr lang="en-US" b="1" dirty="0"/>
              <a:t>Source</a:t>
            </a:r>
            <a:r>
              <a:rPr lang="en-US" dirty="0"/>
              <a:t>:</a:t>
            </a:r>
          </a:p>
          <a:p>
            <a:pPr marL="233309" marR="0" lvl="0" indent="-233309" algn="l" defTabSz="933237" rtl="0" eaLnBrk="1" fontAlgn="auto" latinLnBrk="0" hangingPunct="1">
              <a:lnSpc>
                <a:spcPct val="100000"/>
              </a:lnSpc>
              <a:spcBef>
                <a:spcPts val="0"/>
              </a:spcBef>
              <a:spcAft>
                <a:spcPts val="0"/>
              </a:spcAft>
              <a:buClrTx/>
              <a:buSzTx/>
              <a:buFont typeface="+mj-lt"/>
              <a:buAutoNum type="arabicPeriod"/>
              <a:tabLst/>
              <a:defRPr/>
            </a:pPr>
            <a:r>
              <a:rPr lang="en-US" dirty="0"/>
              <a:t>Griffin, Greg Phillip and </a:t>
            </a:r>
            <a:r>
              <a:rPr lang="en-US" dirty="0" err="1"/>
              <a:t>Sener</a:t>
            </a:r>
            <a:r>
              <a:rPr lang="en-US" dirty="0"/>
              <a:t>, </a:t>
            </a:r>
            <a:r>
              <a:rPr lang="en-US" dirty="0" err="1"/>
              <a:t>Ipek</a:t>
            </a:r>
            <a:r>
              <a:rPr lang="en-US" dirty="0"/>
              <a:t> </a:t>
            </a:r>
            <a:r>
              <a:rPr lang="en-US" dirty="0" err="1"/>
              <a:t>Nese</a:t>
            </a:r>
            <a:r>
              <a:rPr lang="en-US" dirty="0"/>
              <a:t>. (Jan 2017). </a:t>
            </a:r>
            <a:r>
              <a:rPr lang="en-US" i="1" dirty="0"/>
              <a:t>Planning for Bike Share Connectivity to Rail Transit. </a:t>
            </a:r>
            <a:r>
              <a:rPr lang="en-US" i="0" dirty="0"/>
              <a:t>For </a:t>
            </a:r>
            <a:r>
              <a:rPr lang="en-US" dirty="0"/>
              <a:t>Texas A&amp;M Transportation Institute. </a:t>
            </a:r>
            <a:r>
              <a:rPr lang="en-US" i="1" dirty="0"/>
              <a:t> </a:t>
            </a:r>
          </a:p>
          <a:p>
            <a:pPr marL="233309" marR="0" lvl="0" indent="-233309" algn="l" defTabSz="933237" rtl="0" eaLnBrk="1" fontAlgn="auto" latinLnBrk="0" hangingPunct="1">
              <a:lnSpc>
                <a:spcPct val="100000"/>
              </a:lnSpc>
              <a:spcBef>
                <a:spcPts val="0"/>
              </a:spcBef>
              <a:spcAft>
                <a:spcPts val="0"/>
              </a:spcAft>
              <a:buClrTx/>
              <a:buSzTx/>
              <a:buFont typeface="+mj-lt"/>
              <a:buAutoNum type="arabicPeriod"/>
              <a:tabLst/>
              <a:defRPr/>
            </a:pPr>
            <a:r>
              <a:rPr lang="en-US" dirty="0" err="1"/>
              <a:t>Shaheen</a:t>
            </a:r>
            <a:r>
              <a:rPr lang="en-US" dirty="0"/>
              <a:t>, Susan; Martin, Elliot; and Cohen, Adam. (2013). </a:t>
            </a:r>
            <a:r>
              <a:rPr lang="en-US" i="1" dirty="0"/>
              <a:t>Public </a:t>
            </a:r>
            <a:r>
              <a:rPr lang="en-US" i="1" dirty="0" err="1"/>
              <a:t>Bikesharing</a:t>
            </a:r>
            <a:r>
              <a:rPr lang="en-US" i="1" dirty="0"/>
              <a:t> and Modal Shift Behavior: A Comparative Study of Early </a:t>
            </a:r>
            <a:r>
              <a:rPr lang="en-US" i="1" dirty="0" err="1"/>
              <a:t>Bikesharing</a:t>
            </a:r>
            <a:r>
              <a:rPr lang="en-US" i="1" dirty="0"/>
              <a:t> Systems in North America. </a:t>
            </a:r>
            <a:r>
              <a:rPr lang="en-US" dirty="0"/>
              <a:t>UC Berkeley Transportation Sustainability Research Center</a:t>
            </a:r>
          </a:p>
          <a:p>
            <a:pPr marL="233309" marR="0" lvl="0" indent="-233309" algn="l" defTabSz="933237" rtl="0" eaLnBrk="1" fontAlgn="auto" latinLnBrk="0" hangingPunct="1">
              <a:lnSpc>
                <a:spcPct val="100000"/>
              </a:lnSpc>
              <a:spcBef>
                <a:spcPts val="0"/>
              </a:spcBef>
              <a:spcAft>
                <a:spcPts val="0"/>
              </a:spcAft>
              <a:buClrTx/>
              <a:buSzTx/>
              <a:buFont typeface="+mj-lt"/>
              <a:buAutoNum type="arabicPeriod"/>
              <a:tabLst/>
              <a:defRPr/>
            </a:pPr>
            <a:r>
              <a:rPr lang="en-US" dirty="0"/>
              <a:t>Martin E.W. and </a:t>
            </a:r>
            <a:r>
              <a:rPr lang="en-US" dirty="0" err="1"/>
              <a:t>Shaheen</a:t>
            </a:r>
            <a:r>
              <a:rPr lang="en-US" dirty="0"/>
              <a:t> S.A</a:t>
            </a:r>
            <a:r>
              <a:rPr lang="en-US" i="1" dirty="0"/>
              <a:t>. </a:t>
            </a:r>
            <a:r>
              <a:rPr lang="en-US" i="0" dirty="0"/>
              <a:t>(2014). Evaluating Public Transit Modal Shift Dynamics in Response to </a:t>
            </a:r>
            <a:r>
              <a:rPr lang="en-US" i="0" dirty="0" err="1"/>
              <a:t>Bikesharing</a:t>
            </a:r>
            <a:r>
              <a:rPr lang="en-US" i="0" dirty="0"/>
              <a:t>: A Tale of Two U.S. Cities</a:t>
            </a:r>
            <a:r>
              <a:rPr lang="en-US" i="1" dirty="0"/>
              <a:t>.</a:t>
            </a:r>
            <a:r>
              <a:rPr lang="en-US" dirty="0"/>
              <a:t> </a:t>
            </a:r>
            <a:r>
              <a:rPr lang="en-US" i="1" dirty="0"/>
              <a:t>Journal of Transport Geography.</a:t>
            </a:r>
          </a:p>
          <a:p>
            <a:pPr marL="233309" indent="-233309">
              <a:buFont typeface="+mj-lt"/>
              <a:buAutoNum type="arabicPeriod"/>
            </a:pPr>
            <a:r>
              <a:rPr lang="en-US" dirty="0"/>
              <a:t>Griffin, G. (April 2017). “Connecting the Dots.” </a:t>
            </a:r>
            <a:r>
              <a:rPr lang="en-US" i="1" dirty="0"/>
              <a:t>Planning Magazine</a:t>
            </a:r>
            <a:r>
              <a:rPr lang="en-US" dirty="0"/>
              <a:t>. American Planning Association.</a:t>
            </a:r>
          </a:p>
          <a:p>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35</a:t>
            </a:fld>
            <a:endParaRPr lang="en-US"/>
          </a:p>
        </p:txBody>
      </p:sp>
    </p:spTree>
    <p:extLst>
      <p:ext uri="{BB962C8B-B14F-4D97-AF65-F5344CB8AC3E}">
        <p14:creationId xmlns:p14="http://schemas.microsoft.com/office/powerpoint/2010/main" val="38177890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Los Angeles</a:t>
            </a:r>
            <a:r>
              <a:rPr lang="en-US" baseline="0" dirty="0"/>
              <a:t> is integrating its bike share and transit fare systems to allow direct transfer from transit to bike share without having to pay a second fare for the bike share.</a:t>
            </a:r>
          </a:p>
          <a:p>
            <a:r>
              <a:rPr lang="en-US" baseline="0" dirty="0"/>
              <a:t>Studies show that underrepresented demographics are interested in using bike share but lack information about how to use it and ways it can be more affordable. Programs like Better Bike Share Partnership are working on educational programs to increase understanding of bike share options for underserved communities.</a:t>
            </a:r>
          </a:p>
          <a:p>
            <a:pPr defTabSz="933237">
              <a:defRPr/>
            </a:pPr>
            <a:r>
              <a:rPr lang="en-US" b="1" dirty="0"/>
              <a:t>Source</a:t>
            </a:r>
            <a:r>
              <a:rPr lang="en-US" dirty="0"/>
              <a:t>: Nathan McNeil, Joseph Broach, and Jennifer Dill. (June 2017). </a:t>
            </a:r>
            <a:r>
              <a:rPr lang="en-US" i="1" dirty="0"/>
              <a:t>Evaluating Efforts to Improve the Equity of Bike Share Systems</a:t>
            </a:r>
            <a:r>
              <a:rPr lang="en-US" dirty="0"/>
              <a:t>.</a:t>
            </a:r>
            <a:r>
              <a:rPr lang="en-US" baseline="0" dirty="0"/>
              <a:t> Transportation Research and Education Center at Portland State University. </a:t>
            </a:r>
            <a:endParaRPr lang="en-US" dirty="0"/>
          </a:p>
          <a:p>
            <a:pPr defTabSz="933237">
              <a:defRPr/>
            </a:pPr>
            <a:endParaRPr lang="en-US" dirty="0"/>
          </a:p>
          <a:p>
            <a:pPr marL="233309" indent="-233309" defTabSz="933237">
              <a:buFont typeface="+mj-lt"/>
              <a:buAutoNum type="arabicPeriod"/>
              <a:defRPr/>
            </a:pPr>
            <a:endParaRPr lang="en-US" dirty="0"/>
          </a:p>
          <a:p>
            <a:pPr marL="233309" indent="-233309">
              <a:buFont typeface="+mj-lt"/>
              <a:buAutoNum type="arabicPeriod"/>
            </a:pPr>
            <a:endParaRPr lang="en-US" baseline="0" dirty="0"/>
          </a:p>
        </p:txBody>
      </p:sp>
      <p:sp>
        <p:nvSpPr>
          <p:cNvPr id="4" name="Slide Number Placeholder 3"/>
          <p:cNvSpPr>
            <a:spLocks noGrp="1"/>
          </p:cNvSpPr>
          <p:nvPr>
            <p:ph type="sldNum" sz="quarter" idx="10"/>
          </p:nvPr>
        </p:nvSpPr>
        <p:spPr/>
        <p:txBody>
          <a:bodyPr/>
          <a:lstStyle/>
          <a:p>
            <a:fld id="{E5421500-ABA7-4F80-9F33-EE022DA3CCF5}" type="slidenum">
              <a:rPr lang="en-US" smtClean="0"/>
              <a:t>36</a:t>
            </a:fld>
            <a:endParaRPr lang="en-US"/>
          </a:p>
        </p:txBody>
      </p:sp>
    </p:spTree>
    <p:extLst>
      <p:ext uri="{BB962C8B-B14F-4D97-AF65-F5344CB8AC3E}">
        <p14:creationId xmlns:p14="http://schemas.microsoft.com/office/powerpoint/2010/main" val="32510702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“After using ride-hailing, the average net change in transit use is a 6% reduction among Americans in major cities. As compared with previous studies that have suggested shared mobility services complement transit services, we find that the substitutive versus complementary nature of ride-hailing varies greatly based on the type of transit service in question. Ride-hailing attracts Americans away from bus services (a 6% reduction) and light rail services (a 3% reduction). Ride-hailing serves as a complementary mode for commuter rail services (a 3% net increase in use).” (</a:t>
            </a:r>
            <a:r>
              <a:rPr lang="en-US" dirty="0" err="1"/>
              <a:t>Clewow</a:t>
            </a:r>
            <a:r>
              <a:rPr lang="en-US" dirty="0"/>
              <a:t> and Mishra, 2017)</a:t>
            </a:r>
          </a:p>
          <a:p>
            <a:pPr defTabSz="933237">
              <a:defRPr/>
            </a:pPr>
            <a:r>
              <a:rPr lang="en-US" b="1" dirty="0"/>
              <a:t>Source</a:t>
            </a:r>
            <a:r>
              <a:rPr lang="en-US" dirty="0"/>
              <a:t>: </a:t>
            </a:r>
            <a:r>
              <a:rPr lang="en-US" dirty="0" err="1"/>
              <a:t>Clewlow</a:t>
            </a:r>
            <a:r>
              <a:rPr lang="en-US" dirty="0"/>
              <a:t>, Regina R. and </a:t>
            </a:r>
            <a:r>
              <a:rPr lang="en-US" dirty="0" err="1"/>
              <a:t>Gouri</a:t>
            </a:r>
            <a:r>
              <a:rPr lang="en-US" dirty="0"/>
              <a:t> Shankar Mishra (2017). </a:t>
            </a:r>
            <a:r>
              <a:rPr lang="en-US" i="1" dirty="0"/>
              <a:t>Disruptive Transportation: The Adoption, Utilization, and Impacts of Ride-Hailing in the United States</a:t>
            </a:r>
            <a:r>
              <a:rPr lang="en-US" dirty="0"/>
              <a:t>. Institute of Transportation Studies, University of California, Davis, Research Report UCD-ITS-RR-17-07</a:t>
            </a:r>
          </a:p>
        </p:txBody>
      </p:sp>
      <p:sp>
        <p:nvSpPr>
          <p:cNvPr id="4" name="Slide Number Placeholder 3"/>
          <p:cNvSpPr>
            <a:spLocks noGrp="1"/>
          </p:cNvSpPr>
          <p:nvPr>
            <p:ph type="sldNum" sz="quarter" idx="5"/>
          </p:nvPr>
        </p:nvSpPr>
        <p:spPr/>
        <p:txBody>
          <a:bodyPr/>
          <a:lstStyle/>
          <a:p>
            <a:fld id="{E5421500-ABA7-4F80-9F33-EE022DA3CCF5}" type="slidenum">
              <a:rPr lang="en-US" smtClean="0"/>
              <a:t>37</a:t>
            </a:fld>
            <a:endParaRPr lang="en-US"/>
          </a:p>
        </p:txBody>
      </p:sp>
    </p:spTree>
    <p:extLst>
      <p:ext uri="{BB962C8B-B14F-4D97-AF65-F5344CB8AC3E}">
        <p14:creationId xmlns:p14="http://schemas.microsoft.com/office/powerpoint/2010/main" val="35525978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defRPr/>
            </a:pPr>
            <a:r>
              <a:rPr lang="en-US" b="1" dirty="0"/>
              <a:t>Source</a:t>
            </a:r>
            <a:r>
              <a:rPr lang="en-US" dirty="0"/>
              <a:t>:</a:t>
            </a:r>
          </a:p>
          <a:p>
            <a:pPr marL="233309" indent="-233309" defTabSz="933237">
              <a:buFont typeface="+mj-lt"/>
              <a:buAutoNum type="arabicPeriod"/>
              <a:defRPr/>
            </a:pPr>
            <a:r>
              <a:rPr lang="en-US" dirty="0"/>
              <a:t>National Academies of Sciences, Engineering, and Medicine. (2019). </a:t>
            </a:r>
            <a:r>
              <a:rPr lang="en-US" i="1" dirty="0"/>
              <a:t>Partnerships Between Transit Agencies and Transportation Network Companies</a:t>
            </a:r>
            <a:r>
              <a:rPr lang="en-US" dirty="0"/>
              <a:t>. Washington, DC: The National Academies Press. https://doi.org/10.17226/25425. </a:t>
            </a:r>
          </a:p>
          <a:p>
            <a:pPr marL="233309" indent="-233309" defTabSz="933237">
              <a:buFont typeface="+mj-lt"/>
              <a:buAutoNum type="arabicPeriod"/>
              <a:defRPr/>
            </a:pPr>
            <a:r>
              <a:rPr lang="en-US" dirty="0" err="1"/>
              <a:t>Clewlow</a:t>
            </a:r>
            <a:r>
              <a:rPr lang="en-US" dirty="0"/>
              <a:t>, Regina R. and </a:t>
            </a:r>
            <a:r>
              <a:rPr lang="en-US" dirty="0" err="1"/>
              <a:t>Gouri</a:t>
            </a:r>
            <a:r>
              <a:rPr lang="en-US" dirty="0"/>
              <a:t> Shankar Mishra (2017) </a:t>
            </a:r>
            <a:r>
              <a:rPr lang="en-US" i="1" dirty="0"/>
              <a:t>Disruptive Transportation: The Adoption, Utilization, and Impacts of Ride-Hailing in the United States</a:t>
            </a:r>
            <a:r>
              <a:rPr lang="en-US" dirty="0"/>
              <a:t>. Institute of Transportation Studies, University of California, Davis, Research Report UCD-ITS-RR-17-07</a:t>
            </a:r>
          </a:p>
        </p:txBody>
      </p:sp>
      <p:sp>
        <p:nvSpPr>
          <p:cNvPr id="4" name="Slide Number Placeholder 3"/>
          <p:cNvSpPr>
            <a:spLocks noGrp="1"/>
          </p:cNvSpPr>
          <p:nvPr>
            <p:ph type="sldNum" sz="quarter" idx="10"/>
          </p:nvPr>
        </p:nvSpPr>
        <p:spPr/>
        <p:txBody>
          <a:bodyPr/>
          <a:lstStyle/>
          <a:p>
            <a:fld id="{E5421500-ABA7-4F80-9F33-EE022DA3CCF5}" type="slidenum">
              <a:rPr lang="en-US" smtClean="0"/>
              <a:t>38</a:t>
            </a:fld>
            <a:endParaRPr lang="en-US"/>
          </a:p>
        </p:txBody>
      </p:sp>
    </p:spTree>
    <p:extLst>
      <p:ext uri="{BB962C8B-B14F-4D97-AF65-F5344CB8AC3E}">
        <p14:creationId xmlns:p14="http://schemas.microsoft.com/office/powerpoint/2010/main" val="24552592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For several decades, curb space uses and regulations have been assembled piecemeal in response to property and business owners, and overwhelmingly allocated to private vehicle storage. The proliferation of shared mobility options like bike share, for-hire vehicles companies, </a:t>
            </a:r>
            <a:r>
              <a:rPr lang="en-US" dirty="0" err="1"/>
              <a:t>micromobility</a:t>
            </a:r>
            <a:r>
              <a:rPr lang="en-US" dirty="0"/>
              <a:t> modes, and e-commerce package deliveries has intensified demand for curb access.</a:t>
            </a:r>
          </a:p>
          <a:p>
            <a:pPr marL="0" marR="0" lvl="0" indent="0" algn="l" defTabSz="933237" rtl="0" eaLnBrk="1" fontAlgn="auto" latinLnBrk="0" hangingPunct="1">
              <a:lnSpc>
                <a:spcPct val="100000"/>
              </a:lnSpc>
              <a:spcBef>
                <a:spcPts val="0"/>
              </a:spcBef>
              <a:spcAft>
                <a:spcPts val="0"/>
              </a:spcAft>
              <a:buClrTx/>
              <a:buSzTx/>
              <a:buFontTx/>
              <a:buNone/>
              <a:tabLst/>
              <a:defRPr/>
            </a:pPr>
            <a:r>
              <a:rPr lang="en-US" b="1" dirty="0"/>
              <a:t>Source: </a:t>
            </a:r>
            <a:r>
              <a:rPr lang="en-US" dirty="0"/>
              <a:t>Institute</a:t>
            </a:r>
            <a:r>
              <a:rPr lang="en-US" baseline="0" dirty="0"/>
              <a:t> of Transportation Engineers. (n.d.). </a:t>
            </a:r>
            <a:r>
              <a:rPr lang="en-US" i="1" baseline="0" dirty="0"/>
              <a:t>Curbside Management Practitioners Guide. </a:t>
            </a:r>
            <a:r>
              <a:rPr lang="en-US" i="0" baseline="0" dirty="0"/>
              <a:t>Available: https://www.ite.org/technical-resources/topics/complete-streets/curbside-management-resources/</a:t>
            </a:r>
            <a:endParaRPr lang="en-US" b="1" dirty="0"/>
          </a:p>
          <a:p>
            <a:pPr defTabSz="933237">
              <a:defRPr/>
            </a:pPr>
            <a:r>
              <a:rPr lang="en-US" b="0" dirty="0"/>
              <a:t>Image: </a:t>
            </a:r>
            <a:r>
              <a:rPr lang="en-US" dirty="0"/>
              <a:t>Some cities are allocating curbside space for shared active transportation, such as this example of a designated bike share parking area in Braddon, Australia</a:t>
            </a:r>
          </a:p>
        </p:txBody>
      </p:sp>
      <p:sp>
        <p:nvSpPr>
          <p:cNvPr id="4" name="Slide Number Placeholder 3"/>
          <p:cNvSpPr>
            <a:spLocks noGrp="1"/>
          </p:cNvSpPr>
          <p:nvPr>
            <p:ph type="sldNum" sz="quarter" idx="5"/>
          </p:nvPr>
        </p:nvSpPr>
        <p:spPr/>
        <p:txBody>
          <a:bodyPr/>
          <a:lstStyle/>
          <a:p>
            <a:fld id="{E5421500-ABA7-4F80-9F33-EE022DA3CCF5}" type="slidenum">
              <a:rPr lang="en-US" smtClean="0"/>
              <a:t>41</a:t>
            </a:fld>
            <a:endParaRPr lang="en-US"/>
          </a:p>
        </p:txBody>
      </p:sp>
    </p:spTree>
    <p:extLst>
      <p:ext uri="{BB962C8B-B14F-4D97-AF65-F5344CB8AC3E}">
        <p14:creationId xmlns:p14="http://schemas.microsoft.com/office/powerpoint/2010/main" val="34710383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Curbside management exists at the nexus of transportation, land use, and economic development. Its complexity arises from interlocking demands that are both political and logistical, weaving together a dense set of challenges including multimodal safety, ADA compliance, parking policy, congestion and trip generation, urban freight movement and delivery, and emerging mobility options. Managing curb space effectively requires matching regulations and operations to clear policy goals: universal access; sustainable ecosystems; resilient economies; and a safe, reliable, and equitable transportation system.</a:t>
            </a:r>
            <a:endParaRPr lang="en-US" b="0" dirty="0"/>
          </a:p>
          <a:p>
            <a:r>
              <a:rPr lang="en-US" b="1" dirty="0"/>
              <a:t>Notes</a:t>
            </a:r>
            <a:r>
              <a:rPr lang="en-US" dirty="0"/>
              <a:t>: Six essential functions of the right-of</a:t>
            </a:r>
            <a:r>
              <a:rPr lang="en-US" baseline="0" dirty="0"/>
              <a:t>-way (from the City of Seattle):</a:t>
            </a:r>
            <a:endParaRPr lang="en-US" dirty="0"/>
          </a:p>
          <a:p>
            <a:pPr marL="171450" indent="-171450">
              <a:buFont typeface="Arial" charset="0"/>
              <a:buChar char="•"/>
            </a:pPr>
            <a:r>
              <a:rPr lang="en-US" sz="1200" b="0" u="sng" kern="1200" dirty="0">
                <a:solidFill>
                  <a:schemeClr val="tx1"/>
                </a:solidFill>
                <a:effectLst/>
                <a:latin typeface="+mn-lt"/>
                <a:ea typeface="+mn-ea"/>
                <a:cs typeface="+mn-cs"/>
              </a:rPr>
              <a:t>Mobility</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 The movement of people and goods, including sidewalks, bicycle lanes and protected bikeways, dedicated bus or light rail/streetcar lanes, and general-purpose vehicular travel lanes. </a:t>
            </a:r>
            <a:endParaRPr lang="en-US" dirty="0"/>
          </a:p>
          <a:p>
            <a:pPr marL="171450" indent="-171450">
              <a:buFont typeface="Arial" charset="0"/>
              <a:buChar char="•"/>
            </a:pPr>
            <a:r>
              <a:rPr lang="en-US" sz="1200" b="0" u="sng" kern="1200" dirty="0">
                <a:solidFill>
                  <a:schemeClr val="tx1"/>
                </a:solidFill>
                <a:effectLst/>
                <a:latin typeface="+mn-lt"/>
                <a:ea typeface="+mn-ea"/>
                <a:cs typeface="+mn-cs"/>
              </a:rPr>
              <a:t>Access for People</a:t>
            </a:r>
            <a:r>
              <a:rPr lang="en-US" sz="1200" b="0" u="none"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 People arriving at their destination or transferring between different modes of transportation. This includes transit stops, passenger loading/unloading zones, taxi zones, short-term parking, bicycle parking, and curb extensions. </a:t>
            </a:r>
            <a:endParaRPr lang="en-US" dirty="0"/>
          </a:p>
          <a:p>
            <a:pPr marL="171450" indent="-171450">
              <a:buFont typeface="Arial" charset="0"/>
              <a:buChar char="•"/>
            </a:pPr>
            <a:r>
              <a:rPr lang="en-US" sz="1200" b="0" u="sng" kern="1200" dirty="0">
                <a:solidFill>
                  <a:schemeClr val="tx1"/>
                </a:solidFill>
                <a:effectLst/>
                <a:latin typeface="+mn-lt"/>
                <a:ea typeface="+mn-ea"/>
                <a:cs typeface="+mn-cs"/>
              </a:rPr>
              <a:t>Access for Commerce</a:t>
            </a:r>
            <a:r>
              <a:rPr lang="en-US" sz="1200" b="0" u="none"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 Goods and services reaching their customers and markets primarily through commercial vehicle or truck loading zones. </a:t>
            </a:r>
            <a:endParaRPr lang="en-US" dirty="0"/>
          </a:p>
          <a:p>
            <a:pPr marL="171450" indent="-171450">
              <a:buFont typeface="Arial" charset="0"/>
              <a:buChar char="•"/>
            </a:pPr>
            <a:r>
              <a:rPr lang="en-US" sz="1200" b="0" u="sng" kern="1200" dirty="0">
                <a:solidFill>
                  <a:schemeClr val="tx1"/>
                </a:solidFill>
                <a:effectLst/>
                <a:latin typeface="+mn-lt"/>
                <a:ea typeface="+mn-ea"/>
                <a:cs typeface="+mn-cs"/>
              </a:rPr>
              <a:t>Activation</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 Provision of vibrant social spaces that encourage people to interact and congregate. Uses that drive activation include food trucks, restaurant patios or sidewalk cafes, </a:t>
            </a:r>
            <a:r>
              <a:rPr lang="en-US" sz="1200" kern="1200" dirty="0" err="1">
                <a:solidFill>
                  <a:schemeClr val="tx1"/>
                </a:solidFill>
                <a:effectLst/>
                <a:latin typeface="+mn-lt"/>
                <a:ea typeface="+mn-ea"/>
                <a:cs typeface="+mn-cs"/>
              </a:rPr>
              <a:t>parklets</a:t>
            </a:r>
            <a:r>
              <a:rPr lang="en-US" sz="1200" kern="1200" dirty="0">
                <a:solidFill>
                  <a:schemeClr val="tx1"/>
                </a:solidFill>
                <a:effectLst/>
                <a:latin typeface="+mn-lt"/>
                <a:ea typeface="+mn-ea"/>
                <a:cs typeface="+mn-cs"/>
              </a:rPr>
              <a:t>, public art installations, seating, and street festivals (including farmers markets). </a:t>
            </a:r>
            <a:endParaRPr lang="en-US" dirty="0"/>
          </a:p>
          <a:p>
            <a:pPr marL="171450" indent="-171450">
              <a:buFont typeface="Arial" charset="0"/>
              <a:buChar char="•"/>
            </a:pPr>
            <a:r>
              <a:rPr lang="en-US" sz="1200" b="0" u="sng" kern="1200" dirty="0">
                <a:solidFill>
                  <a:schemeClr val="tx1"/>
                </a:solidFill>
                <a:effectLst/>
                <a:latin typeface="+mn-lt"/>
                <a:ea typeface="+mn-ea"/>
                <a:cs typeface="+mn-cs"/>
              </a:rPr>
              <a:t>Greening</a:t>
            </a:r>
            <a:r>
              <a:rPr lang="en-US" sz="1200" b="0" u="none"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 Enhancements to aesthetics as well as environmental health via such accoutrements as planted boulevard strips, streets trees, planter boxes, rain gardens, and bio-swales. </a:t>
            </a:r>
            <a:endParaRPr lang="en-US" dirty="0"/>
          </a:p>
          <a:p>
            <a:pPr marL="171450" indent="-171450">
              <a:buFont typeface="Arial" charset="0"/>
              <a:buChar char="•"/>
            </a:pPr>
            <a:r>
              <a:rPr lang="en-US" sz="1200" b="0" u="sng" kern="1200" dirty="0">
                <a:solidFill>
                  <a:schemeClr val="tx1"/>
                </a:solidFill>
                <a:effectLst/>
                <a:latin typeface="+mn-lt"/>
                <a:ea typeface="+mn-ea"/>
                <a:cs typeface="+mn-cs"/>
              </a:rPr>
              <a:t>Storage</a:t>
            </a:r>
            <a:r>
              <a:rPr lang="en-US" sz="1200" b="0" u="none"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 Provision of storage for vehicles and equipment, including bus layover spaces, reserved spaces for specific uses such as police or government vehicles, short-term vehicle and bicycle parking, longer-term on-street parking, and construction vehicles. </a:t>
            </a:r>
            <a:endParaRPr lang="en-US" dirty="0"/>
          </a:p>
          <a:p>
            <a:r>
              <a:rPr lang="en-US" b="1" dirty="0"/>
              <a:t>Source: </a:t>
            </a:r>
            <a:r>
              <a:rPr lang="en-US" dirty="0"/>
              <a:t>Institute</a:t>
            </a:r>
            <a:r>
              <a:rPr lang="en-US" baseline="0" dirty="0"/>
              <a:t> of Transportation Engineers. (n.d.). </a:t>
            </a:r>
            <a:r>
              <a:rPr lang="en-US" i="1" baseline="0" dirty="0"/>
              <a:t>Curbside Management Practitioners Guide. </a:t>
            </a:r>
            <a:r>
              <a:rPr lang="en-US" i="0" baseline="0" dirty="0"/>
              <a:t>Available: https://www.ite.org/technical-resources/topics/complete-streets/curbside-management-resources/</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42</a:t>
            </a:fld>
            <a:endParaRPr lang="en-US"/>
          </a:p>
        </p:txBody>
      </p:sp>
    </p:spTree>
    <p:extLst>
      <p:ext uri="{BB962C8B-B14F-4D97-AF65-F5344CB8AC3E}">
        <p14:creationId xmlns:p14="http://schemas.microsoft.com/office/powerpoint/2010/main" val="24019878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a:t>
            </a:r>
          </a:p>
          <a:p>
            <a:pPr marL="174982" indent="-174982">
              <a:buFont typeface="Arial" panose="020B0604020202020204" pitchFamily="34" charset="0"/>
              <a:buChar char="•"/>
            </a:pPr>
            <a:r>
              <a:rPr lang="en-US" sz="1200" b="0" i="0" u="none" strike="noStrike" kern="1200" baseline="0" dirty="0">
                <a:solidFill>
                  <a:schemeClr val="tx1"/>
                </a:solidFill>
                <a:latin typeface="+mn-lt"/>
                <a:ea typeface="+mn-ea"/>
                <a:cs typeface="+mn-cs"/>
              </a:rPr>
              <a:t>In most cases, transit users are pedestrians, either on foot or via wheelchair or other assistive device, on at least one end of their journey (Cervero, 2001). Having safe and convenient ways to walk to and from transit should be a primary objective. </a:t>
            </a:r>
          </a:p>
          <a:p>
            <a:pPr marL="174982" indent="-174982">
              <a:buFont typeface="Arial" panose="020B0604020202020204" pitchFamily="34" charset="0"/>
              <a:buChar char="•"/>
            </a:pPr>
            <a:r>
              <a:rPr lang="en-US" sz="1200" b="0" i="0" u="none" strike="noStrike" kern="1200" baseline="0" dirty="0">
                <a:solidFill>
                  <a:schemeClr val="tx1"/>
                </a:solidFill>
                <a:latin typeface="+mn-lt"/>
                <a:ea typeface="+mn-ea"/>
                <a:cs typeface="+mn-cs"/>
              </a:rPr>
              <a:t>People with lower incomes are less likely to have access to a car. Improving the ways that people can safely and conveniently access transit without a car can save money.</a:t>
            </a:r>
          </a:p>
          <a:p>
            <a:pPr marL="174982" indent="-174982">
              <a:buFont typeface="Arial" panose="020B0604020202020204" pitchFamily="34" charset="0"/>
              <a:buChar char="•"/>
            </a:pPr>
            <a:r>
              <a:rPr lang="en-US" sz="1200" b="0" i="0" u="none" strike="noStrike" kern="1200" baseline="0" dirty="0">
                <a:solidFill>
                  <a:schemeClr val="tx1"/>
                </a:solidFill>
                <a:latin typeface="+mn-lt"/>
                <a:ea typeface="+mn-ea"/>
                <a:cs typeface="+mn-cs"/>
              </a:rPr>
              <a:t>More options for accessing transit and perhaps people will even choose to walk or bike for part of their trip that might have been made by transit. For some systems, this could help alleviate overcrowding. An example of the opposite situation would be pedestrian and bicyclists who are able to easily switch to transit in case of poor weather or equipment malfunction, injury, etc.</a:t>
            </a:r>
          </a:p>
          <a:p>
            <a:pPr marL="174982" indent="-174982">
              <a:buFont typeface="Arial" panose="020B0604020202020204" pitchFamily="34" charset="0"/>
              <a:buChar char="•"/>
            </a:pPr>
            <a:r>
              <a:rPr lang="en-US" sz="1200" b="0" i="0" u="none" strike="noStrike" kern="1200" baseline="0" dirty="0">
                <a:solidFill>
                  <a:schemeClr val="tx1"/>
                </a:solidFill>
                <a:latin typeface="+mn-lt"/>
                <a:ea typeface="+mn-ea"/>
                <a:cs typeface="+mn-cs"/>
              </a:rPr>
              <a:t>Walking and bicycling to transit make the entire transportation system healthier, providing physical activity for riders and resulting in less pollution than if they had taken a motor vehicle to access transit. </a:t>
            </a:r>
          </a:p>
          <a:p>
            <a:pPr marL="0" marR="0" lvl="0" indent="0" algn="l" defTabSz="933237" rtl="0" eaLnBrk="1" fontAlgn="auto" latinLnBrk="0" hangingPunct="1">
              <a:lnSpc>
                <a:spcPct val="100000"/>
              </a:lnSpc>
              <a:spcBef>
                <a:spcPts val="0"/>
              </a:spcBef>
              <a:spcAft>
                <a:spcPts val="0"/>
              </a:spcAft>
              <a:buClrTx/>
              <a:buSzTx/>
              <a:buFontTx/>
              <a:buNone/>
              <a:tabLst/>
              <a:defRPr/>
            </a:pPr>
            <a:r>
              <a:rPr lang="en-US" b="1" dirty="0"/>
              <a:t>Source</a:t>
            </a:r>
            <a:r>
              <a:rPr lang="en-US" dirty="0"/>
              <a:t>: Nathan McNeil, Jennifer Dill, Drew </a:t>
            </a:r>
            <a:r>
              <a:rPr lang="en-US" dirty="0" err="1"/>
              <a:t>DeVitis</a:t>
            </a:r>
            <a:r>
              <a:rPr lang="en-US" dirty="0"/>
              <a:t>, Russell Doubleday, Allison Duncan, and Lynn Weigand. (2017). </a:t>
            </a:r>
            <a:r>
              <a:rPr lang="en-US" i="1" dirty="0"/>
              <a:t>FTA Report No. 0111: Manual on Pedestrian and Bicycle Connections to Transit. </a:t>
            </a:r>
            <a:r>
              <a:rPr lang="en-US" i="0" dirty="0"/>
              <a:t>Federal Transit Administration, Washington, DC. Available: </a:t>
            </a:r>
            <a:r>
              <a:rPr lang="en-US" dirty="0"/>
              <a:t>https://www.transit.dot.gov/about/research-innovation</a:t>
            </a:r>
            <a:endParaRPr lang="en-US" i="1" dirty="0"/>
          </a:p>
          <a:p>
            <a:pPr defTabSz="933237">
              <a:defRPr/>
            </a:pPr>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4</a:t>
            </a:fld>
            <a:endParaRPr lang="en-US"/>
          </a:p>
        </p:txBody>
      </p:sp>
    </p:spTree>
    <p:extLst>
      <p:ext uri="{BB962C8B-B14F-4D97-AF65-F5344CB8AC3E}">
        <p14:creationId xmlns:p14="http://schemas.microsoft.com/office/powerpoint/2010/main" val="9753636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a:t>
            </a:r>
          </a:p>
          <a:p>
            <a:pPr marL="171450" indent="-171450">
              <a:buFont typeface="Arial" charset="0"/>
              <a:buChar char="•"/>
            </a:pPr>
            <a:r>
              <a:rPr lang="en-US" dirty="0"/>
              <a:t>“Flex zones” accommodate different right-of-way</a:t>
            </a:r>
            <a:r>
              <a:rPr lang="en-US" baseline="0" dirty="0"/>
              <a:t> functions along segments of the roadway. Different types of implementation include:</a:t>
            </a:r>
          </a:p>
          <a:p>
            <a:pPr marL="628650" lvl="1" indent="-171450">
              <a:buFont typeface="Arial" charset="0"/>
              <a:buChar char="•"/>
            </a:pPr>
            <a:r>
              <a:rPr lang="en-US" baseline="0" dirty="0"/>
              <a:t>Multiple functions simultaneously in the same space i.e. combined commercial and passenger loading zones.</a:t>
            </a:r>
          </a:p>
          <a:p>
            <a:pPr marL="628650" lvl="1" indent="-171450">
              <a:buFont typeface="Arial" charset="0"/>
              <a:buChar char="•"/>
            </a:pPr>
            <a:r>
              <a:rPr lang="en-US" baseline="0" dirty="0"/>
              <a:t>Different functions at different times for the same space i.e. peak-period travel lane used for off-peak parking or loading. </a:t>
            </a:r>
          </a:p>
          <a:p>
            <a:pPr marL="628650" lvl="1" indent="-171450">
              <a:buFont typeface="Arial" charset="0"/>
              <a:buChar char="•"/>
            </a:pPr>
            <a:r>
              <a:rPr lang="en-US" baseline="0" dirty="0"/>
              <a:t>Multiple functions simultaneously at different portions of the road i.e. designated loading zone, parklets, and curb extensions on same block face.</a:t>
            </a:r>
          </a:p>
          <a:p>
            <a:pPr marL="171450" lvl="0" indent="-171450">
              <a:buFont typeface="Arial" charset="0"/>
              <a:buChar char="•"/>
            </a:pPr>
            <a:r>
              <a:rPr lang="en-US" baseline="0" dirty="0"/>
              <a:t>Layered network approach promotes the designation of different priorities along different segments near one another with goal of allowing the overall network to serve all users effectively even though any given individual roadway segment may not serve all users.</a:t>
            </a:r>
          </a:p>
          <a:p>
            <a:pPr marL="628650" lvl="1" indent="-171450">
              <a:buFont typeface="Arial" charset="0"/>
              <a:buChar char="•"/>
            </a:pPr>
            <a:r>
              <a:rPr lang="en-US" baseline="0" dirty="0"/>
              <a:t>i.e., designation of roadway corridor to prioritize transit and transit-supportive modes while identifying separate parallel corridors to prioritize vehicular throughput and access needs, respectively. </a:t>
            </a:r>
            <a:endParaRPr lang="en-US" dirty="0"/>
          </a:p>
          <a:p>
            <a:pPr defTabSz="933237">
              <a:defRPr/>
            </a:pPr>
            <a:r>
              <a:rPr lang="en-US" b="1" dirty="0"/>
              <a:t>Source</a:t>
            </a:r>
            <a:r>
              <a:rPr lang="en-US" dirty="0"/>
              <a:t>: Institute</a:t>
            </a:r>
            <a:r>
              <a:rPr lang="en-US" baseline="0" dirty="0"/>
              <a:t> of Transportation Engineers. (n.d.). </a:t>
            </a:r>
            <a:r>
              <a:rPr lang="en-US" i="1" baseline="0" dirty="0"/>
              <a:t>Curbside Management Practitioners Guide. </a:t>
            </a:r>
            <a:r>
              <a:rPr lang="en-US" i="0" baseline="0" dirty="0"/>
              <a:t>Available: https://www.ite.org/technical-resources/topics/complete-streets/curbside-management-resources/</a:t>
            </a:r>
            <a:endParaRPr lang="en-US" dirty="0"/>
          </a:p>
          <a:p>
            <a:pPr defTabSz="933237">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43</a:t>
            </a:fld>
            <a:endParaRPr lang="en-US"/>
          </a:p>
        </p:txBody>
      </p:sp>
    </p:spTree>
    <p:extLst>
      <p:ext uri="{BB962C8B-B14F-4D97-AF65-F5344CB8AC3E}">
        <p14:creationId xmlns:p14="http://schemas.microsoft.com/office/powerpoint/2010/main" val="18849513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a:t>
            </a:r>
          </a:p>
          <a:p>
            <a:r>
              <a:rPr lang="en-US" u="sng" dirty="0"/>
              <a:t>Bicycles</a:t>
            </a:r>
          </a:p>
          <a:p>
            <a:pPr marL="171450" indent="-171450">
              <a:buFont typeface="Arial" charset="0"/>
              <a:buChar char="•"/>
            </a:pPr>
            <a:r>
              <a:rPr lang="en-US" dirty="0"/>
              <a:t>A</a:t>
            </a:r>
            <a:r>
              <a:rPr lang="en-US" baseline="0" dirty="0"/>
              <a:t> p</a:t>
            </a:r>
            <a:r>
              <a:rPr lang="en-US" dirty="0"/>
              <a:t>rotected</a:t>
            </a:r>
            <a:r>
              <a:rPr lang="en-US" baseline="0" dirty="0"/>
              <a:t> bike lane </a:t>
            </a:r>
            <a:r>
              <a:rPr lang="en-US" sz="1200" kern="1200" dirty="0">
                <a:solidFill>
                  <a:schemeClr val="tx1"/>
                </a:solidFill>
                <a:effectLst/>
                <a:latin typeface="+mn-lt"/>
                <a:ea typeface="+mn-ea"/>
                <a:cs typeface="+mn-cs"/>
              </a:rPr>
              <a:t>is a dedicated bicycle facility that is located within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or next to the roadway but is distinct from both the sidewalk and roadway while being separated from the latter by vertical barriers or elevation differences. They can</a:t>
            </a:r>
            <a:r>
              <a:rPr lang="en-US" sz="1200" kern="1200" baseline="0" dirty="0">
                <a:solidFill>
                  <a:schemeClr val="tx1"/>
                </a:solidFill>
                <a:effectLst/>
                <a:latin typeface="+mn-lt"/>
                <a:ea typeface="+mn-ea"/>
                <a:cs typeface="+mn-cs"/>
              </a:rPr>
              <a:t> be one-way or two-way. Typically located on curbside with adequate room for vehicle doors to open. Separation of travel lanes can occur through on-street parking, raised medians, bollards, planters, etc. Pavement treatments such as colored or textured markings are used to separate bike and pedestrian space at sidewalk level.  </a:t>
            </a:r>
          </a:p>
          <a:p>
            <a:pPr marL="171450" indent="-171450">
              <a:buFont typeface="Arial" charset="0"/>
              <a:buChar char="•"/>
            </a:pPr>
            <a:r>
              <a:rPr lang="en-US" sz="1200" kern="1200" baseline="0" dirty="0">
                <a:solidFill>
                  <a:schemeClr val="tx1"/>
                </a:solidFill>
                <a:effectLst/>
                <a:latin typeface="+mn-lt"/>
                <a:ea typeface="+mn-ea"/>
                <a:cs typeface="+mn-cs"/>
              </a:rPr>
              <a:t>Bicycle parking may be provided in public right-of-way with sidewalk bicycle racks or on-street bicycle corrals. Bike share stations are often in either flex zone or directly behind curb on sidewalk. Regulations typically establish parking for </a:t>
            </a:r>
            <a:r>
              <a:rPr lang="en-US" sz="1200" kern="1200" baseline="0" dirty="0" err="1">
                <a:solidFill>
                  <a:schemeClr val="tx1"/>
                </a:solidFill>
                <a:effectLst/>
                <a:latin typeface="+mn-lt"/>
                <a:ea typeface="+mn-ea"/>
                <a:cs typeface="+mn-cs"/>
              </a:rPr>
              <a:t>dockless</a:t>
            </a:r>
            <a:r>
              <a:rPr lang="en-US" sz="1200" kern="1200" baseline="0" dirty="0">
                <a:solidFill>
                  <a:schemeClr val="tx1"/>
                </a:solidFill>
                <a:effectLst/>
                <a:latin typeface="+mn-lt"/>
                <a:ea typeface="+mn-ea"/>
                <a:cs typeface="+mn-cs"/>
              </a:rPr>
              <a:t> bikeshare and other mobility devices in landscape/furniture zone of sidewalk, but some cities (ex. Seattle and Austin) have painted parking areas on sidewalk to provide more clarity and reduce clutter. </a:t>
            </a:r>
          </a:p>
          <a:p>
            <a:pPr marL="0" lvl="0" indent="0">
              <a:buFont typeface="Arial" charset="0"/>
              <a:buNone/>
            </a:pPr>
            <a:r>
              <a:rPr lang="en-US" u="sng" kern="1200" baseline="0" dirty="0">
                <a:solidFill>
                  <a:schemeClr val="tx1"/>
                </a:solidFill>
                <a:effectLst/>
                <a:latin typeface="+mn-lt"/>
                <a:ea typeface="+mn-ea"/>
                <a:cs typeface="+mn-cs"/>
              </a:rPr>
              <a:t>Pedestrians </a:t>
            </a:r>
          </a:p>
          <a:p>
            <a:pPr marL="171450" lvl="0" indent="-171450">
              <a:buFont typeface="Arial" charset="0"/>
              <a:buChar char="•"/>
            </a:pPr>
            <a:r>
              <a:rPr lang="en-US" kern="1200" baseline="0" dirty="0">
                <a:solidFill>
                  <a:schemeClr val="tx1"/>
                </a:solidFill>
                <a:effectLst/>
                <a:latin typeface="+mn-lt"/>
                <a:ea typeface="+mn-ea"/>
                <a:cs typeface="+mn-cs"/>
              </a:rPr>
              <a:t>Wider sidewalks accommodate more pedestrians of all ages and abilities and are less exposed than narrow sidewalks at back of curb.</a:t>
            </a:r>
          </a:p>
          <a:p>
            <a:pPr marL="171450" lvl="0" indent="-171450">
              <a:buFont typeface="Arial" charset="0"/>
              <a:buChar char="•"/>
            </a:pPr>
            <a:r>
              <a:rPr lang="en-US" kern="1200" baseline="0" dirty="0">
                <a:solidFill>
                  <a:schemeClr val="tx1"/>
                </a:solidFill>
                <a:effectLst/>
                <a:latin typeface="+mn-lt"/>
                <a:ea typeface="+mn-ea"/>
                <a:cs typeface="+mn-cs"/>
              </a:rPr>
              <a:t>Curb extensions at crossings make pedestrians more visible, shorten crossing distances, and slow vehicle turn movements. </a:t>
            </a:r>
          </a:p>
          <a:p>
            <a:pPr marL="171450" lvl="0" indent="-171450">
              <a:buFont typeface="Arial" charset="0"/>
              <a:buChar char="•"/>
            </a:pPr>
            <a:r>
              <a:rPr lang="en-US" kern="1200" baseline="0" dirty="0">
                <a:solidFill>
                  <a:schemeClr val="tx1"/>
                </a:solidFill>
                <a:effectLst/>
                <a:latin typeface="+mn-lt"/>
                <a:ea typeface="+mn-ea"/>
                <a:cs typeface="+mn-cs"/>
              </a:rPr>
              <a:t>Parklets expand the pedestrian realm beyond existing curb line to activate additional public space. Can convert on-street parking to urban park features such as landscaping, benches, public art, or “</a:t>
            </a:r>
            <a:r>
              <a:rPr lang="en-US" kern="1200" baseline="0" dirty="0" err="1">
                <a:solidFill>
                  <a:schemeClr val="tx1"/>
                </a:solidFill>
                <a:effectLst/>
                <a:latin typeface="+mn-lt"/>
                <a:ea typeface="+mn-ea"/>
                <a:cs typeface="+mn-cs"/>
              </a:rPr>
              <a:t>streateries</a:t>
            </a:r>
            <a:r>
              <a:rPr lang="en-US" kern="1200" baseline="0" dirty="0">
                <a:solidFill>
                  <a:schemeClr val="tx1"/>
                </a:solidFill>
                <a:effectLst/>
                <a:latin typeface="+mn-lt"/>
                <a:ea typeface="+mn-ea"/>
                <a:cs typeface="+mn-cs"/>
              </a:rPr>
              <a:t>” with seating, patios, and other amenities. Done without disrupting the sidewalk for mobility. </a:t>
            </a:r>
            <a:endParaRPr lang="en-US" dirty="0"/>
          </a:p>
          <a:p>
            <a:pPr defTabSz="933237">
              <a:defRPr/>
            </a:pPr>
            <a:r>
              <a:rPr lang="en-US" b="1" dirty="0"/>
              <a:t>Source</a:t>
            </a:r>
            <a:r>
              <a:rPr lang="en-US" dirty="0"/>
              <a:t>: Institute</a:t>
            </a:r>
            <a:r>
              <a:rPr lang="en-US" baseline="0" dirty="0"/>
              <a:t> of Transportation Engineers. (n.d.). </a:t>
            </a:r>
            <a:r>
              <a:rPr lang="en-US" i="1" baseline="0" dirty="0"/>
              <a:t>Curbside Management Practitioners Guide. </a:t>
            </a:r>
            <a:r>
              <a:rPr lang="en-US" i="0" baseline="0" dirty="0"/>
              <a:t>Available: https://www.ite.org/technical-resources/topics/complete-streets/curbside-management-resources/</a:t>
            </a:r>
            <a:endParaRPr lang="en-US" dirty="0"/>
          </a:p>
          <a:p>
            <a:pPr defTabSz="933237">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44</a:t>
            </a:fld>
            <a:endParaRPr lang="en-US"/>
          </a:p>
        </p:txBody>
      </p:sp>
    </p:spTree>
    <p:extLst>
      <p:ext uri="{BB962C8B-B14F-4D97-AF65-F5344CB8AC3E}">
        <p14:creationId xmlns:p14="http://schemas.microsoft.com/office/powerpoint/2010/main" val="28136576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Older adults, people with disabilities</a:t>
            </a:r>
            <a:r>
              <a:rPr lang="en-US" baseline="0" dirty="0"/>
              <a:t>, and children have particularly high rates of pedestrian and transit transportation use (due to limited mobility, no access to cars, etc.). These groups have needs that will require additional infrastructure considerations. Every group participating in active transportation and transit has different needs and use characteristics. Insofar as possible these needs should all be addressed by the design of the transit system and transit access routes.</a:t>
            </a:r>
            <a:endParaRPr lang="en-US" dirty="0"/>
          </a:p>
          <a:p>
            <a:pPr defTabSz="933237">
              <a:defRPr/>
            </a:pPr>
            <a:r>
              <a:rPr lang="en-US" b="1" dirty="0"/>
              <a:t>Connection to other Module: </a:t>
            </a:r>
            <a:r>
              <a:rPr lang="en-US" b="0" dirty="0"/>
              <a:t>User and Mode Characteristics</a:t>
            </a:r>
          </a:p>
          <a:p>
            <a:pPr defTabSz="933237">
              <a:defRPr/>
            </a:pPr>
            <a:r>
              <a:rPr lang="en-US" b="1" dirty="0"/>
              <a:t>Source</a:t>
            </a:r>
            <a:r>
              <a:rPr lang="en-US" dirty="0"/>
              <a:t>: Nabors, D., Schneider, R., Level, D., Lieberman, K., Michell, C. (2008). </a:t>
            </a:r>
            <a:r>
              <a:rPr lang="en-US" i="1" dirty="0"/>
              <a:t>Pedestrian Safety Guide for Transit Agencies. </a:t>
            </a:r>
            <a:r>
              <a:rPr lang="en-US" i="0" dirty="0"/>
              <a:t>FHWA. [FHWA-SA-07-017]. Available: https://safety.fhwa.dot.gov/ped_bike/ped_transit/ped_transguide/</a:t>
            </a:r>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5</a:t>
            </a:fld>
            <a:endParaRPr lang="en-US"/>
          </a:p>
        </p:txBody>
      </p:sp>
    </p:spTree>
    <p:extLst>
      <p:ext uri="{BB962C8B-B14F-4D97-AF65-F5344CB8AC3E}">
        <p14:creationId xmlns:p14="http://schemas.microsoft.com/office/powerpoint/2010/main" val="28744166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sz="1200" b="0" i="0" u="none" strike="noStrike" kern="1200" baseline="0" dirty="0">
                <a:solidFill>
                  <a:schemeClr val="tx1"/>
                </a:solidFill>
                <a:latin typeface="+mn-lt"/>
                <a:ea typeface="+mn-ea"/>
                <a:cs typeface="+mn-cs"/>
              </a:rPr>
              <a:t>Accessibility</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refers to people’s overall ability to reach desired services and activities. It is important to examine if/how equitably a transit system is distributed among different populations. This requires considering the travel time between different destinations. Personal security around transit also represents an equity concern. For example, women are more likely to feel vulnerable to victimization and harassment near or at transit stations (</a:t>
            </a:r>
            <a:r>
              <a:rPr lang="en-US" sz="1200" b="0" i="0" u="none" strike="noStrike" kern="1200" baseline="0" dirty="0" err="1">
                <a:solidFill>
                  <a:schemeClr val="tx1"/>
                </a:solidFill>
                <a:latin typeface="+mn-lt"/>
                <a:ea typeface="+mn-ea"/>
                <a:cs typeface="+mn-cs"/>
              </a:rPr>
              <a:t>Loukaitou</a:t>
            </a:r>
            <a:r>
              <a:rPr lang="en-US" sz="1200" b="0" i="0" u="none" strike="noStrike" kern="1200" baseline="0" dirty="0">
                <a:solidFill>
                  <a:schemeClr val="tx1"/>
                </a:solidFill>
                <a:latin typeface="+mn-lt"/>
                <a:ea typeface="+mn-ea"/>
                <a:cs typeface="+mn-cs"/>
              </a:rPr>
              <a:t>-Sideris, 2014). </a:t>
            </a:r>
            <a:endParaRPr lang="en-US" b="0" dirty="0"/>
          </a:p>
          <a:p>
            <a:pPr defTabSz="933237">
              <a:defRPr/>
            </a:pPr>
            <a:r>
              <a:rPr lang="en-US" b="1" dirty="0"/>
              <a:t>Source</a:t>
            </a:r>
            <a:r>
              <a:rPr lang="en-US" dirty="0"/>
              <a:t>: </a:t>
            </a:r>
          </a:p>
          <a:p>
            <a:pPr marL="228600" indent="-228600" defTabSz="933237">
              <a:buFont typeface="+mj-lt"/>
              <a:buAutoNum type="arabicPeriod"/>
              <a:defRPr/>
            </a:pPr>
            <a:r>
              <a:rPr lang="en-US" sz="1200" b="0" i="0" kern="1200" dirty="0" err="1">
                <a:solidFill>
                  <a:schemeClr val="tx1"/>
                </a:solidFill>
                <a:effectLst/>
                <a:latin typeface="+mn-lt"/>
                <a:ea typeface="+mn-ea"/>
                <a:cs typeface="+mn-cs"/>
              </a:rPr>
              <a:t>Foth</a:t>
            </a:r>
            <a:r>
              <a:rPr lang="en-US" sz="1200" b="0" i="0" kern="1200" dirty="0">
                <a:solidFill>
                  <a:schemeClr val="tx1"/>
                </a:solidFill>
                <a:effectLst/>
                <a:latin typeface="+mn-lt"/>
                <a:ea typeface="+mn-ea"/>
                <a:cs typeface="+mn-cs"/>
              </a:rPr>
              <a:t>, N., </a:t>
            </a:r>
            <a:r>
              <a:rPr lang="en-US" sz="1200" b="0" i="0" kern="1200" dirty="0" err="1">
                <a:solidFill>
                  <a:schemeClr val="tx1"/>
                </a:solidFill>
                <a:effectLst/>
                <a:latin typeface="+mn-lt"/>
                <a:ea typeface="+mn-ea"/>
                <a:cs typeface="+mn-cs"/>
              </a:rPr>
              <a:t>Manaugh</a:t>
            </a:r>
            <a:r>
              <a:rPr lang="en-US" sz="1200" b="0" i="0" kern="1200" dirty="0">
                <a:solidFill>
                  <a:schemeClr val="tx1"/>
                </a:solidFill>
                <a:effectLst/>
                <a:latin typeface="+mn-lt"/>
                <a:ea typeface="+mn-ea"/>
                <a:cs typeface="+mn-cs"/>
              </a:rPr>
              <a:t>, K., &amp; El-</a:t>
            </a:r>
            <a:r>
              <a:rPr lang="en-US" sz="1200" b="0" i="0" kern="1200" dirty="0" err="1">
                <a:solidFill>
                  <a:schemeClr val="tx1"/>
                </a:solidFill>
                <a:effectLst/>
                <a:latin typeface="+mn-lt"/>
                <a:ea typeface="+mn-ea"/>
                <a:cs typeface="+mn-cs"/>
              </a:rPr>
              <a:t>Geneidy</a:t>
            </a:r>
            <a:r>
              <a:rPr lang="en-US" sz="1200" b="0" i="0" kern="1200" dirty="0">
                <a:solidFill>
                  <a:schemeClr val="tx1"/>
                </a:solidFill>
                <a:effectLst/>
                <a:latin typeface="+mn-lt"/>
                <a:ea typeface="+mn-ea"/>
                <a:cs typeface="+mn-cs"/>
              </a:rPr>
              <a:t>, A. M. (2013). Towards equitable transit: examining transit accessibility and social need in Toronto, Canada, 1996–2006. </a:t>
            </a:r>
            <a:r>
              <a:rPr lang="en-US" sz="1200" b="0" i="1" kern="1200" dirty="0">
                <a:solidFill>
                  <a:schemeClr val="tx1"/>
                </a:solidFill>
                <a:effectLst/>
                <a:latin typeface="+mn-lt"/>
                <a:ea typeface="+mn-ea"/>
                <a:cs typeface="+mn-cs"/>
              </a:rPr>
              <a:t>Journal of transport geography</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29</a:t>
            </a:r>
            <a:r>
              <a:rPr lang="en-US" sz="1200" b="0" i="0" kern="1200" dirty="0">
                <a:solidFill>
                  <a:schemeClr val="tx1"/>
                </a:solidFill>
                <a:effectLst/>
                <a:latin typeface="+mn-lt"/>
                <a:ea typeface="+mn-ea"/>
                <a:cs typeface="+mn-cs"/>
              </a:rPr>
              <a:t>, 1-10.</a:t>
            </a:r>
          </a:p>
          <a:p>
            <a:pPr marL="228600" indent="-228600" defTabSz="933237">
              <a:buFont typeface="+mj-lt"/>
              <a:buAutoNum type="arabicPeriod"/>
              <a:defRPr/>
            </a:pPr>
            <a:r>
              <a:rPr lang="en-US" dirty="0"/>
              <a:t>Nathan McNeil, Jennifer Dill, Drew </a:t>
            </a:r>
            <a:r>
              <a:rPr lang="en-US" dirty="0" err="1"/>
              <a:t>DeVitis</a:t>
            </a:r>
            <a:r>
              <a:rPr lang="en-US" dirty="0"/>
              <a:t>, Russell Doubleday, Allison Duncan, and Lynn Weigand. (2017). </a:t>
            </a:r>
            <a:r>
              <a:rPr lang="en-US" i="1" dirty="0"/>
              <a:t>FTA Report No. 0111: Manual on Pedestrian and Bicycle Connections to Transit. </a:t>
            </a:r>
            <a:r>
              <a:rPr lang="en-US" i="0" dirty="0"/>
              <a:t>Federal Transit Administration, Washington, DC. Available: </a:t>
            </a:r>
            <a:r>
              <a:rPr lang="en-US" dirty="0"/>
              <a:t>https://www.transit.dot.gov/about/research-innovation</a:t>
            </a:r>
            <a:endParaRPr lang="en-US" i="1" dirty="0"/>
          </a:p>
          <a:p>
            <a:pPr marL="228600" indent="-228600" defTabSz="933237">
              <a:buFont typeface="+mj-lt"/>
              <a:buAutoNum type="arabicPeriod"/>
              <a:defRPr/>
            </a:pPr>
            <a:r>
              <a:rPr lang="en-US" sz="1200" b="0" i="0" u="none" strike="noStrike" kern="1200" baseline="0" dirty="0" err="1">
                <a:solidFill>
                  <a:schemeClr val="tx1"/>
                </a:solidFill>
                <a:latin typeface="+mn-lt"/>
                <a:ea typeface="+mn-ea"/>
                <a:cs typeface="+mn-cs"/>
              </a:rPr>
              <a:t>Loukaitou</a:t>
            </a:r>
            <a:r>
              <a:rPr lang="en-US" sz="1200" b="0" i="0" u="none" strike="noStrike" kern="1200" baseline="0" dirty="0">
                <a:solidFill>
                  <a:schemeClr val="tx1"/>
                </a:solidFill>
                <a:latin typeface="+mn-lt"/>
                <a:ea typeface="+mn-ea"/>
                <a:cs typeface="+mn-cs"/>
              </a:rPr>
              <a:t>-Sideris, A. (2014). Fear and safety in transit environments from the women’s perspective. </a:t>
            </a:r>
            <a:r>
              <a:rPr lang="en-US" sz="1200" b="0" i="1" u="none" strike="noStrike" kern="1200" baseline="0" dirty="0">
                <a:solidFill>
                  <a:schemeClr val="tx1"/>
                </a:solidFill>
                <a:latin typeface="+mn-lt"/>
                <a:ea typeface="+mn-ea"/>
                <a:cs typeface="+mn-cs"/>
              </a:rPr>
              <a:t>Security Journal, </a:t>
            </a:r>
            <a:r>
              <a:rPr lang="en-US" sz="1200" b="0" i="0" u="none" strike="noStrike" kern="1200" baseline="0" dirty="0">
                <a:solidFill>
                  <a:schemeClr val="tx1"/>
                </a:solidFill>
                <a:latin typeface="+mn-lt"/>
                <a:ea typeface="+mn-ea"/>
                <a:cs typeface="+mn-cs"/>
              </a:rPr>
              <a:t>Vol. 27, No. 2, pp. 242-256</a:t>
            </a:r>
            <a:r>
              <a:rPr lang="en-US" sz="1200" b="0" i="1" u="none" strike="noStrike" kern="1200" baseline="0" dirty="0">
                <a:solidFill>
                  <a:schemeClr val="tx1"/>
                </a:solidFill>
                <a:latin typeface="+mn-lt"/>
                <a:ea typeface="+mn-ea"/>
                <a:cs typeface="+mn-cs"/>
              </a:rPr>
              <a:t>. </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6</a:t>
            </a:fld>
            <a:endParaRPr lang="en-US"/>
          </a:p>
        </p:txBody>
      </p:sp>
    </p:spTree>
    <p:extLst>
      <p:ext uri="{BB962C8B-B14F-4D97-AF65-F5344CB8AC3E}">
        <p14:creationId xmlns:p14="http://schemas.microsoft.com/office/powerpoint/2010/main" val="30026709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Transit agencies typically take the lead, but their jurisdiction typically ends outside the transit vehicle, station, or stop. </a:t>
            </a:r>
            <a:r>
              <a:rPr lang="en-US" sz="1200" b="0" i="0" u="none" strike="noStrike" kern="1200" baseline="0" dirty="0">
                <a:solidFill>
                  <a:schemeClr val="tx1"/>
                </a:solidFill>
                <a:latin typeface="+mn-lt"/>
                <a:ea typeface="+mn-ea"/>
                <a:cs typeface="+mn-cs"/>
              </a:rPr>
              <a:t>It is not unusual for several different agencies to maintain independent control over the various facilities that are used by someone walking or bicycling to and from a single transit stop. </a:t>
            </a:r>
            <a:endParaRPr lang="en-US" b="0" dirty="0"/>
          </a:p>
          <a:p>
            <a:r>
              <a:rPr lang="en-US" b="1" dirty="0"/>
              <a:t>Notes</a:t>
            </a:r>
            <a:r>
              <a:rPr lang="en-US" dirty="0"/>
              <a:t>: </a:t>
            </a:r>
            <a:r>
              <a:rPr lang="en-US" sz="1200" b="0" i="0" u="none" strike="noStrike" kern="1200" baseline="0" dirty="0">
                <a:solidFill>
                  <a:schemeClr val="tx1"/>
                </a:solidFill>
                <a:latin typeface="+mn-lt"/>
                <a:ea typeface="+mn-ea"/>
                <a:cs typeface="+mn-cs"/>
              </a:rPr>
              <a:t>All stakeholders should be involved in assessing, planning, and enhancing bicycle and pedestrian access to transit. It not, then local or regional goals about improving safety or shifting modes are unlikely to be met.</a:t>
            </a:r>
            <a:endParaRPr lang="en-US" dirty="0"/>
          </a:p>
          <a:p>
            <a:pPr defTabSz="933237">
              <a:defRPr/>
            </a:pPr>
            <a:r>
              <a:rPr lang="en-US" b="1" dirty="0"/>
              <a:t>Source</a:t>
            </a:r>
            <a:r>
              <a:rPr lang="en-US" dirty="0"/>
              <a:t>:</a:t>
            </a:r>
          </a:p>
          <a:p>
            <a:pPr marL="228600" indent="-228600" defTabSz="933237">
              <a:buFont typeface="+mj-lt"/>
              <a:buAutoNum type="arabicPeriod"/>
              <a:defRPr/>
            </a:pPr>
            <a:r>
              <a:rPr lang="en-US" dirty="0"/>
              <a:t>FHWA. (2006). </a:t>
            </a:r>
            <a:r>
              <a:rPr lang="en-US" i="1" dirty="0"/>
              <a:t>University Course on Bicycle and Pedestrian Transportation</a:t>
            </a:r>
            <a:r>
              <a:rPr lang="en-US" dirty="0"/>
              <a:t>. Lesson 18. </a:t>
            </a:r>
          </a:p>
          <a:p>
            <a:pPr marL="228600" indent="-228600" defTabSz="933237">
              <a:buFont typeface="+mj-lt"/>
              <a:buAutoNum type="arabicPeriod"/>
              <a:defRPr/>
            </a:pPr>
            <a:r>
              <a:rPr lang="en-US" dirty="0"/>
              <a:t>Nathan McNeil, Jennifer Dill, Drew </a:t>
            </a:r>
            <a:r>
              <a:rPr lang="en-US" dirty="0" err="1"/>
              <a:t>DeVitis</a:t>
            </a:r>
            <a:r>
              <a:rPr lang="en-US" dirty="0"/>
              <a:t>, Russell Doubleday, Allison Duncan, and Lynn Weigand. (2017). </a:t>
            </a:r>
            <a:r>
              <a:rPr lang="en-US" i="1" dirty="0"/>
              <a:t>FTA Report No. 0111: Manual on Pedestrian and Bicycle Connections to Transit. </a:t>
            </a:r>
            <a:r>
              <a:rPr lang="en-US" i="0" dirty="0"/>
              <a:t>Federal Transit Administration, Washington, DC. Available: </a:t>
            </a:r>
            <a:r>
              <a:rPr lang="en-US" dirty="0"/>
              <a:t>https://www.transit.dot.gov/about/research-innovation</a:t>
            </a:r>
            <a:endParaRPr lang="en-US" i="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7</a:t>
            </a:fld>
            <a:endParaRPr lang="en-US"/>
          </a:p>
        </p:txBody>
      </p:sp>
    </p:spTree>
    <p:extLst>
      <p:ext uri="{BB962C8B-B14F-4D97-AF65-F5344CB8AC3E}">
        <p14:creationId xmlns:p14="http://schemas.microsoft.com/office/powerpoint/2010/main" val="21803352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An</a:t>
            </a:r>
            <a:r>
              <a:rPr lang="en-US" b="0" baseline="0" dirty="0"/>
              <a:t> individual’s trip is the entirety of their journey from origin point to destination. No one rolls out of bed at a transit stop. </a:t>
            </a:r>
          </a:p>
          <a:p>
            <a:r>
              <a:rPr lang="en-US" b="0" baseline="0" dirty="0"/>
              <a:t>“</a:t>
            </a:r>
            <a:r>
              <a:rPr lang="en-US" dirty="0"/>
              <a:t>Public transportation agencies typically provide bus and rail services that may frame the core of such trips, but users must complete the first and last portion on their own; they must first walk, drive, or roll themselves to the nearest station.” (METRO, 2014)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The portion of the journey on either end of the transit trip is considered the First/Last Mile (regardless of actual distance). This should be a major component of transit planning. </a:t>
            </a:r>
          </a:p>
          <a:p>
            <a:pPr marL="0" marR="0" lvl="0" indent="0" algn="l" defTabSz="933237" rtl="0" eaLnBrk="1" fontAlgn="auto" latinLnBrk="0" hangingPunct="1">
              <a:lnSpc>
                <a:spcPct val="100000"/>
              </a:lnSpc>
              <a:spcBef>
                <a:spcPts val="0"/>
              </a:spcBef>
              <a:spcAft>
                <a:spcPts val="0"/>
              </a:spcAft>
              <a:buClrTx/>
              <a:buSzTx/>
              <a:buFontTx/>
              <a:buNone/>
              <a:tabLst/>
              <a:defRPr/>
            </a:pPr>
            <a:r>
              <a:rPr lang="en-US" b="1" dirty="0"/>
              <a:t>Source</a:t>
            </a:r>
            <a:r>
              <a:rPr lang="en-US" dirty="0"/>
              <a:t>: Los Angeles County Metropolitan Transportation Authority (METRO). (March 2014). </a:t>
            </a:r>
            <a:r>
              <a:rPr lang="en-US" i="1" dirty="0"/>
              <a:t>First Last Mile Strategic Plan &amp; Planning Guidelines. </a:t>
            </a:r>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8</a:t>
            </a:fld>
            <a:endParaRPr lang="en-US"/>
          </a:p>
        </p:txBody>
      </p:sp>
    </p:spTree>
    <p:extLst>
      <p:ext uri="{BB962C8B-B14F-4D97-AF65-F5344CB8AC3E}">
        <p14:creationId xmlns:p14="http://schemas.microsoft.com/office/powerpoint/2010/main" val="31874624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As mentioned at the beginning of this module, the vast majority of transit users access transit by walking. However, access is multi-modal, and elements like ride-share, park-and-ride facilities, and drop-off facilities should not be neglected when planning for first/last mile improvements.</a:t>
            </a:r>
          </a:p>
          <a:p>
            <a:pPr defTabSz="933237">
              <a:defRPr/>
            </a:pPr>
            <a:r>
              <a:rPr lang="en-US" b="1" dirty="0"/>
              <a:t>Sources</a:t>
            </a:r>
            <a:r>
              <a:rPr lang="en-US" dirty="0"/>
              <a:t>:</a:t>
            </a:r>
          </a:p>
          <a:p>
            <a:pPr marL="228600" marR="0" lvl="0" indent="-228600" algn="l" defTabSz="933237" rtl="0" eaLnBrk="1" fontAlgn="auto" latinLnBrk="0" hangingPunct="1">
              <a:lnSpc>
                <a:spcPct val="100000"/>
              </a:lnSpc>
              <a:spcBef>
                <a:spcPts val="0"/>
              </a:spcBef>
              <a:spcAft>
                <a:spcPts val="0"/>
              </a:spcAft>
              <a:buClrTx/>
              <a:buSzTx/>
              <a:buFontTx/>
              <a:buAutoNum type="arabicPeriod"/>
              <a:tabLst/>
              <a:defRPr/>
            </a:pPr>
            <a:r>
              <a:rPr lang="en-US" dirty="0"/>
              <a:t>Los Angeles County Metropolitan Transportation Authority (METRO). (March 2014) </a:t>
            </a:r>
            <a:r>
              <a:rPr lang="en-US" i="1" dirty="0"/>
              <a:t>First Last Mile Strategic Plan &amp; Planning Guidelines.</a:t>
            </a:r>
          </a:p>
          <a:p>
            <a:pPr marL="228600" marR="0" lvl="0" indent="-228600" algn="l" defTabSz="933237" rtl="0" eaLnBrk="1" fontAlgn="auto" latinLnBrk="0" hangingPunct="1">
              <a:lnSpc>
                <a:spcPct val="100000"/>
              </a:lnSpc>
              <a:spcBef>
                <a:spcPts val="0"/>
              </a:spcBef>
              <a:spcAft>
                <a:spcPts val="0"/>
              </a:spcAft>
              <a:buClrTx/>
              <a:buSzTx/>
              <a:buFontTx/>
              <a:buAutoNum type="arabicPeriod"/>
              <a:tabLst/>
              <a:defRPr/>
            </a:pPr>
            <a:r>
              <a:rPr lang="en-US" dirty="0"/>
              <a:t>Federal Transit Administration. (August 2017). Manual on Pedestrian and Bicycle Connections to Transit</a:t>
            </a:r>
          </a:p>
          <a:p>
            <a:endParaRPr lang="en-US" dirty="0"/>
          </a:p>
          <a:p>
            <a:endParaRPr lang="en-US" b="0" dirty="0"/>
          </a:p>
        </p:txBody>
      </p:sp>
      <p:sp>
        <p:nvSpPr>
          <p:cNvPr id="4" name="Slide Number Placeholder 3"/>
          <p:cNvSpPr>
            <a:spLocks noGrp="1"/>
          </p:cNvSpPr>
          <p:nvPr>
            <p:ph type="sldNum" sz="quarter" idx="5"/>
          </p:nvPr>
        </p:nvSpPr>
        <p:spPr/>
        <p:txBody>
          <a:bodyPr/>
          <a:lstStyle/>
          <a:p>
            <a:fld id="{E5421500-ABA7-4F80-9F33-EE022DA3CCF5}" type="slidenum">
              <a:rPr lang="en-US" smtClean="0"/>
              <a:t>9</a:t>
            </a:fld>
            <a:endParaRPr lang="en-US"/>
          </a:p>
        </p:txBody>
      </p:sp>
    </p:spTree>
    <p:extLst>
      <p:ext uri="{BB962C8B-B14F-4D97-AF65-F5344CB8AC3E}">
        <p14:creationId xmlns:p14="http://schemas.microsoft.com/office/powerpoint/2010/main" val="2641684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3438" y="1428751"/>
            <a:ext cx="7543800" cy="1945481"/>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483438" y="3429000"/>
            <a:ext cx="6461760" cy="8001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A977B6-207F-4547-BCF7-5FD09D754C7F}" type="datetime1">
              <a:rPr lang="en-US" smtClean="0"/>
              <a:t>10/17/2019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142B22-0C81-D541-BD0E-C81A6B3E065D}" type="datetime1">
              <a:rPr lang="en-US" smtClean="0"/>
              <a:t>10/17/2019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1752600" cy="4388644"/>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507628-551D-2844-B487-0C0568628B83}" type="datetime1">
              <a:rPr lang="en-US" smtClean="0"/>
              <a:t>10/17/2019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B5168F9-CCC8-A248-8ED3-86DCD6DC7E06}" type="datetime1">
              <a:rPr lang="en-US" smtClean="0"/>
              <a:t>10/17/2019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4114800"/>
            <a:ext cx="7659687" cy="8763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4" y="2889647"/>
            <a:ext cx="6135687" cy="122515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950DB5B-F5FE-4F4E-8D0F-FDEA6FB833B2}" type="datetime1">
              <a:rPr lang="en-US" smtClean="0"/>
              <a:t>10/17/2019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595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219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469D289-36CF-1E4B-88EA-D5DD5F8D19EE}" type="datetime1">
              <a:rPr lang="en-US" smtClean="0"/>
              <a:t>10/17/2019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595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3595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3219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3219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CC9A246-4443-B041-9EDB-4290C72D6CF3}" type="datetime1">
              <a:rPr lang="en-US" smtClean="0"/>
              <a:t>10/17/2019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B218FFF-2319-F047-B022-DEE85B594F7B}" type="datetime1">
              <a:rPr lang="en-US" smtClean="0"/>
              <a:t>10/17/2019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BCF22C-9B52-6448-B108-0FBB80CA351B}" type="datetime1">
              <a:rPr lang="en-US" smtClean="0"/>
              <a:t>10/17/2019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4121658"/>
            <a:ext cx="7772400" cy="44577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800" y="4572000"/>
            <a:ext cx="7772401" cy="4572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D557DDC-20AD-C146-AE7D-B4A85B269354}" type="datetime1">
              <a:rPr lang="en-US" smtClean="0"/>
              <a:t>10/17/2019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
        <p:nvSpPr>
          <p:cNvPr id="9" name="Content Placeholder 8"/>
          <p:cNvSpPr>
            <a:spLocks noGrp="1"/>
          </p:cNvSpPr>
          <p:nvPr>
            <p:ph sz="quarter" idx="13"/>
          </p:nvPr>
        </p:nvSpPr>
        <p:spPr>
          <a:xfrm>
            <a:off x="304800" y="285750"/>
            <a:ext cx="7772400" cy="370713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4121458"/>
            <a:ext cx="7772400" cy="445970"/>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301752" y="4572000"/>
            <a:ext cx="7772400" cy="45948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D2B4D7A7-FA7A-B247-A857-5958AD041A40}" type="datetime1">
              <a:rPr lang="en-US" smtClean="0"/>
              <a:t>10/17/2019</a:t>
            </a:fld>
            <a:endParaRPr lang="en-US"/>
          </a:p>
        </p:txBody>
      </p:sp>
      <p:sp>
        <p:nvSpPr>
          <p:cNvPr id="9" name="Slide Number Placeholder 8"/>
          <p:cNvSpPr>
            <a:spLocks noGrp="1"/>
          </p:cNvSpPr>
          <p:nvPr>
            <p:ph type="sldNum" sz="quarter" idx="11"/>
          </p:nvPr>
        </p:nvSpPr>
        <p:spPr/>
        <p:txBody>
          <a:bodyPr/>
          <a:lstStyle/>
          <a:p>
            <a:fld id="{588A7B10-5B59-5847-A2D4-DA6B67CC2B64}"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9508" y="205979"/>
            <a:ext cx="7620000" cy="85725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59508" y="1200150"/>
            <a:ext cx="7620000" cy="360045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360508" y="0"/>
            <a:ext cx="783492" cy="37540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360508" y="3754050"/>
            <a:ext cx="783492" cy="514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434096" y="3875970"/>
            <a:ext cx="626794" cy="29718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80A655B2-E5A1-4448-BEF0-D9D6743CAC4E}" type="slidenum">
              <a:rPr lang="en-US" smtClean="0"/>
              <a:t>‹#›</a:t>
            </a:fld>
            <a:endParaRPr lang="en-US" dirty="0"/>
          </a:p>
        </p:txBody>
      </p:sp>
      <p:sp>
        <p:nvSpPr>
          <p:cNvPr id="5" name="Footer Placeholder 4"/>
          <p:cNvSpPr>
            <a:spLocks noGrp="1"/>
          </p:cNvSpPr>
          <p:nvPr>
            <p:ph type="ftr" sz="quarter" idx="3"/>
          </p:nvPr>
        </p:nvSpPr>
        <p:spPr>
          <a:xfrm rot="16200000">
            <a:off x="7845988" y="2507502"/>
            <a:ext cx="1799825" cy="511843"/>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917988" y="777971"/>
            <a:ext cx="1655826" cy="511842"/>
          </a:xfrm>
          <a:prstGeom prst="rect">
            <a:avLst/>
          </a:prstGeom>
        </p:spPr>
        <p:txBody>
          <a:bodyPr vert="horz" lIns="91440" tIns="45720" rIns="91440" bIns="45720" rtlCol="0" anchor="ctr"/>
          <a:lstStyle>
            <a:lvl1pPr algn="l">
              <a:defRPr sz="1200">
                <a:solidFill>
                  <a:schemeClr val="bg2"/>
                </a:solidFill>
              </a:defRPr>
            </a:lvl1pPr>
          </a:lstStyle>
          <a:p>
            <a:fld id="{D2F46E13-67C5-254B-8ADE-42A83CA279DA}" type="datetime1">
              <a:rPr lang="en-US" smtClean="0"/>
              <a:t>10/17/2019</a:t>
            </a:fld>
            <a:endParaRPr lang="en-US" dirty="0"/>
          </a:p>
        </p:txBody>
      </p:sp>
      <p:pic>
        <p:nvPicPr>
          <p:cNvPr id="9" name="Picture 8" descr="FHWA_vertical_2013.eps"/>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388420" y="4366442"/>
            <a:ext cx="685800" cy="689378"/>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rgbClr val="005799"/>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2EEEE-C004-4313-8529-CED7BA3EAA51}"/>
              </a:ext>
            </a:extLst>
          </p:cNvPr>
          <p:cNvSpPr>
            <a:spLocks noGrp="1"/>
          </p:cNvSpPr>
          <p:nvPr>
            <p:ph type="ctrTitle"/>
          </p:nvPr>
        </p:nvSpPr>
        <p:spPr/>
        <p:txBody>
          <a:bodyPr/>
          <a:lstStyle/>
          <a:p>
            <a:r>
              <a:rPr lang="en-US" sz="6000" dirty="0"/>
              <a:t>Connections to Transit and Shared Mobility</a:t>
            </a:r>
          </a:p>
        </p:txBody>
      </p:sp>
      <p:sp>
        <p:nvSpPr>
          <p:cNvPr id="3" name="Subtitle 2">
            <a:extLst>
              <a:ext uri="{FF2B5EF4-FFF2-40B4-BE49-F238E27FC236}">
                <a16:creationId xmlns:a16="http://schemas.microsoft.com/office/drawing/2014/main" id="{BC93B03A-2D2A-4010-A699-F53A95B26A54}"/>
              </a:ext>
            </a:extLst>
          </p:cNvPr>
          <p:cNvSpPr>
            <a:spLocks noGrp="1"/>
          </p:cNvSpPr>
          <p:nvPr>
            <p:ph type="subTitle" idx="1"/>
          </p:nvPr>
        </p:nvSpPr>
        <p:spPr/>
        <p:txBody>
          <a:bodyPr/>
          <a:lstStyle/>
          <a:p>
            <a:r>
              <a:rPr lang="en-US" dirty="0">
                <a:solidFill>
                  <a:schemeClr val="tx1"/>
                </a:solidFill>
              </a:rPr>
              <a:t>Instructor course information</a:t>
            </a:r>
          </a:p>
        </p:txBody>
      </p:sp>
      <p:sp>
        <p:nvSpPr>
          <p:cNvPr id="4" name="Slide Number Placeholder 3">
            <a:extLst>
              <a:ext uri="{FF2B5EF4-FFF2-40B4-BE49-F238E27FC236}">
                <a16:creationId xmlns:a16="http://schemas.microsoft.com/office/drawing/2014/main" id="{C7F70AF3-8692-4797-A5CA-5D9F759D0A38}"/>
              </a:ext>
            </a:extLst>
          </p:cNvPr>
          <p:cNvSpPr>
            <a:spLocks noGrp="1"/>
          </p:cNvSpPr>
          <p:nvPr>
            <p:ph type="sldNum" sz="quarter" idx="12"/>
          </p:nvPr>
        </p:nvSpPr>
        <p:spPr/>
        <p:txBody>
          <a:bodyPr/>
          <a:lstStyle/>
          <a:p>
            <a:fld id="{588A7B10-5B59-5847-A2D4-DA6B67CC2B64}" type="slidenum">
              <a:rPr lang="en-US" smtClean="0"/>
              <a:t>1</a:t>
            </a:fld>
            <a:endParaRPr lang="en-US" dirty="0"/>
          </a:p>
        </p:txBody>
      </p:sp>
    </p:spTree>
    <p:extLst>
      <p:ext uri="{BB962C8B-B14F-4D97-AF65-F5344CB8AC3E}">
        <p14:creationId xmlns:p14="http://schemas.microsoft.com/office/powerpoint/2010/main" val="2754760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Planning for the First/Last Mile</a:t>
            </a:r>
          </a:p>
        </p:txBody>
      </p:sp>
      <p:sp>
        <p:nvSpPr>
          <p:cNvPr id="3" name="Content Placeholder 2"/>
          <p:cNvSpPr>
            <a:spLocks noGrp="1"/>
          </p:cNvSpPr>
          <p:nvPr>
            <p:ph idx="1"/>
          </p:nvPr>
        </p:nvSpPr>
        <p:spPr>
          <a:xfrm>
            <a:off x="359508" y="1200150"/>
            <a:ext cx="7593645" cy="3600450"/>
          </a:xfrm>
        </p:spPr>
        <p:txBody>
          <a:bodyPr>
            <a:normAutofit/>
          </a:bodyPr>
          <a:lstStyle/>
          <a:p>
            <a:r>
              <a:rPr lang="en-US" sz="2400" dirty="0"/>
              <a:t>Access sheds</a:t>
            </a:r>
          </a:p>
          <a:p>
            <a:pPr lvl="1"/>
            <a:r>
              <a:rPr lang="en-US" sz="2200" dirty="0"/>
              <a:t>Varies by mode</a:t>
            </a:r>
          </a:p>
          <a:p>
            <a:r>
              <a:rPr lang="en-US" sz="2400" dirty="0"/>
              <a:t>Networks</a:t>
            </a:r>
          </a:p>
          <a:p>
            <a:r>
              <a:rPr lang="en-US" sz="2400" dirty="0"/>
              <a:t>Funding</a:t>
            </a:r>
          </a:p>
          <a:p>
            <a:pPr lvl="1"/>
            <a:r>
              <a:rPr lang="en-US" dirty="0"/>
              <a:t>“all pedestrian improvements located within one half mile of a public transportation stop or station shall have a de facto physical and functional relationship to public transportation”  </a:t>
            </a:r>
          </a:p>
          <a:p>
            <a:pPr marL="411480" lvl="1" indent="0" algn="r">
              <a:buNone/>
            </a:pPr>
            <a:r>
              <a:rPr lang="en-US" dirty="0"/>
              <a:t>- FTA Policy Statement (2011)</a:t>
            </a:r>
          </a:p>
          <a:p>
            <a:endParaRPr lang="en-US" dirty="0"/>
          </a:p>
          <a:p>
            <a:pPr marL="114300" indent="0">
              <a:buNone/>
            </a:pPr>
            <a:endParaRPr lang="en-US" dirty="0"/>
          </a:p>
        </p:txBody>
      </p:sp>
      <p:sp>
        <p:nvSpPr>
          <p:cNvPr id="4" name="Slide Number Placeholder 3"/>
          <p:cNvSpPr>
            <a:spLocks noGrp="1"/>
          </p:cNvSpPr>
          <p:nvPr>
            <p:ph type="sldNum" sz="quarter" idx="12"/>
          </p:nvPr>
        </p:nvSpPr>
        <p:spPr/>
        <p:txBody>
          <a:bodyPr/>
          <a:lstStyle/>
          <a:p>
            <a:fld id="{588A7B10-5B59-5847-A2D4-DA6B67CC2B64}" type="slidenum">
              <a:rPr lang="en-US" smtClean="0"/>
              <a:t>10</a:t>
            </a:fld>
            <a:endParaRPr lang="en-US"/>
          </a:p>
        </p:txBody>
      </p:sp>
    </p:spTree>
    <p:extLst>
      <p:ext uri="{BB962C8B-B14F-4D97-AF65-F5344CB8AC3E}">
        <p14:creationId xmlns:p14="http://schemas.microsoft.com/office/powerpoint/2010/main" val="7113329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6AAE5-0142-4212-B542-6F5D7D59CBF4}"/>
              </a:ext>
            </a:extLst>
          </p:cNvPr>
          <p:cNvSpPr>
            <a:spLocks noGrp="1"/>
          </p:cNvSpPr>
          <p:nvPr>
            <p:ph type="title"/>
          </p:nvPr>
        </p:nvSpPr>
        <p:spPr/>
        <p:txBody>
          <a:bodyPr/>
          <a:lstStyle/>
          <a:p>
            <a:r>
              <a:rPr lang="en-US" dirty="0"/>
              <a:t>Transit Access Shed</a:t>
            </a:r>
          </a:p>
        </p:txBody>
      </p:sp>
      <p:pic>
        <p:nvPicPr>
          <p:cNvPr id="5" name="Content Placeholder 4" descr="Graphic representation of how access sheds vary by mode. In the center, two buildings and a group of people are surrounded by a dotted circle with the label &quot;walking access shed: 1 mile radius&quot;. Outside of this, a group of people biking are surrounded by a solid circle with the label &quot;biking access shed: 3 mile radius&quot;. A dotted line directly intersects both circles and is labeled &quot;transit&quot;. ">
            <a:extLst>
              <a:ext uri="{FF2B5EF4-FFF2-40B4-BE49-F238E27FC236}">
                <a16:creationId xmlns:a16="http://schemas.microsoft.com/office/drawing/2014/main" id="{B3F66064-1030-4821-A073-F28D12BF54C8}"/>
              </a:ext>
            </a:extLst>
          </p:cNvPr>
          <p:cNvPicPr>
            <a:picLocks noGrp="1" noChangeAspect="1"/>
          </p:cNvPicPr>
          <p:nvPr>
            <p:ph idx="1"/>
          </p:nvPr>
        </p:nvPicPr>
        <p:blipFill>
          <a:blip r:embed="rId3"/>
          <a:stretch>
            <a:fillRect/>
          </a:stretch>
        </p:blipFill>
        <p:spPr>
          <a:xfrm>
            <a:off x="359508" y="1343296"/>
            <a:ext cx="7620000" cy="2829854"/>
          </a:xfrm>
          <a:prstGeom prst="rect">
            <a:avLst/>
          </a:prstGeom>
        </p:spPr>
      </p:pic>
      <p:sp>
        <p:nvSpPr>
          <p:cNvPr id="4" name="Slide Number Placeholder 3">
            <a:extLst>
              <a:ext uri="{FF2B5EF4-FFF2-40B4-BE49-F238E27FC236}">
                <a16:creationId xmlns:a16="http://schemas.microsoft.com/office/drawing/2014/main" id="{91A34435-8F98-4446-B189-EA57E46B3931}"/>
              </a:ext>
            </a:extLst>
          </p:cNvPr>
          <p:cNvSpPr>
            <a:spLocks noGrp="1"/>
          </p:cNvSpPr>
          <p:nvPr>
            <p:ph type="sldNum" sz="quarter" idx="12"/>
          </p:nvPr>
        </p:nvSpPr>
        <p:spPr/>
        <p:txBody>
          <a:bodyPr/>
          <a:lstStyle/>
          <a:p>
            <a:fld id="{588A7B10-5B59-5847-A2D4-DA6B67CC2B64}" type="slidenum">
              <a:rPr lang="en-US" smtClean="0"/>
              <a:t>11</a:t>
            </a:fld>
            <a:endParaRPr lang="en-US"/>
          </a:p>
        </p:txBody>
      </p:sp>
      <p:sp>
        <p:nvSpPr>
          <p:cNvPr id="6" name="TextBox 5">
            <a:extLst>
              <a:ext uri="{FF2B5EF4-FFF2-40B4-BE49-F238E27FC236}">
                <a16:creationId xmlns:a16="http://schemas.microsoft.com/office/drawing/2014/main" id="{5B635FE1-5B91-40DC-81E1-A5A7690FA2AB}"/>
              </a:ext>
            </a:extLst>
          </p:cNvPr>
          <p:cNvSpPr txBox="1"/>
          <p:nvPr/>
        </p:nvSpPr>
        <p:spPr>
          <a:xfrm>
            <a:off x="3934047" y="4173150"/>
            <a:ext cx="4045461" cy="253916"/>
          </a:xfrm>
          <a:prstGeom prst="rect">
            <a:avLst/>
          </a:prstGeom>
          <a:noFill/>
        </p:spPr>
        <p:txBody>
          <a:bodyPr wrap="square" rtlCol="0">
            <a:spAutoFit/>
          </a:bodyPr>
          <a:lstStyle/>
          <a:p>
            <a:pPr algn="r"/>
            <a:r>
              <a:rPr lang="en-US" sz="1050" i="1" dirty="0"/>
              <a:t>Atlanta Regional Commission via Federal Transit Administration</a:t>
            </a:r>
          </a:p>
        </p:txBody>
      </p:sp>
    </p:spTree>
    <p:extLst>
      <p:ext uri="{BB962C8B-B14F-4D97-AF65-F5344CB8AC3E}">
        <p14:creationId xmlns:p14="http://schemas.microsoft.com/office/powerpoint/2010/main" val="1709346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DBD66-D530-4930-9C83-2427F0742F83}"/>
              </a:ext>
            </a:extLst>
          </p:cNvPr>
          <p:cNvSpPr>
            <a:spLocks noGrp="1"/>
          </p:cNvSpPr>
          <p:nvPr>
            <p:ph type="title"/>
          </p:nvPr>
        </p:nvSpPr>
        <p:spPr/>
        <p:txBody>
          <a:bodyPr/>
          <a:lstStyle/>
          <a:p>
            <a:r>
              <a:rPr lang="en-US" dirty="0"/>
              <a:t>Access Shed - Walking</a:t>
            </a:r>
          </a:p>
        </p:txBody>
      </p:sp>
      <p:sp>
        <p:nvSpPr>
          <p:cNvPr id="4" name="Slide Number Placeholder 3">
            <a:extLst>
              <a:ext uri="{FF2B5EF4-FFF2-40B4-BE49-F238E27FC236}">
                <a16:creationId xmlns:a16="http://schemas.microsoft.com/office/drawing/2014/main" id="{378C0DD2-2243-4AD1-AF94-85147AFECB0D}"/>
              </a:ext>
            </a:extLst>
          </p:cNvPr>
          <p:cNvSpPr>
            <a:spLocks noGrp="1"/>
          </p:cNvSpPr>
          <p:nvPr>
            <p:ph type="sldNum" sz="quarter" idx="12"/>
          </p:nvPr>
        </p:nvSpPr>
        <p:spPr/>
        <p:txBody>
          <a:bodyPr/>
          <a:lstStyle/>
          <a:p>
            <a:fld id="{588A7B10-5B59-5847-A2D4-DA6B67CC2B64}" type="slidenum">
              <a:rPr lang="en-US" smtClean="0"/>
              <a:t>12</a:t>
            </a:fld>
            <a:endParaRPr lang="en-US"/>
          </a:p>
        </p:txBody>
      </p:sp>
      <p:pic>
        <p:nvPicPr>
          <p:cNvPr id="5" name="Picture 4" descr="Network analyses of the walking routes within a half-mile of a rapid transit station. Part of the NCTCOG active transportation routes to rail study, 2014. ">
            <a:extLst>
              <a:ext uri="{FF2B5EF4-FFF2-40B4-BE49-F238E27FC236}">
                <a16:creationId xmlns:a16="http://schemas.microsoft.com/office/drawing/2014/main" id="{C72EA132-B580-4F08-8D46-FB9BA038AB2B}"/>
              </a:ext>
            </a:extLst>
          </p:cNvPr>
          <p:cNvPicPr>
            <a:picLocks noChangeAspect="1"/>
          </p:cNvPicPr>
          <p:nvPr/>
        </p:nvPicPr>
        <p:blipFill rotWithShape="1">
          <a:blip r:embed="rId3"/>
          <a:srcRect b="14200"/>
          <a:stretch/>
        </p:blipFill>
        <p:spPr>
          <a:xfrm>
            <a:off x="942975" y="1063229"/>
            <a:ext cx="7036533" cy="3676314"/>
          </a:xfrm>
          <a:prstGeom prst="rect">
            <a:avLst/>
          </a:prstGeom>
        </p:spPr>
      </p:pic>
      <p:sp>
        <p:nvSpPr>
          <p:cNvPr id="6" name="TextBox 5">
            <a:extLst>
              <a:ext uri="{FF2B5EF4-FFF2-40B4-BE49-F238E27FC236}">
                <a16:creationId xmlns:a16="http://schemas.microsoft.com/office/drawing/2014/main" id="{C630B44B-E8AE-46C2-BF51-D492692CC6B6}"/>
              </a:ext>
            </a:extLst>
          </p:cNvPr>
          <p:cNvSpPr txBox="1"/>
          <p:nvPr/>
        </p:nvSpPr>
        <p:spPr>
          <a:xfrm>
            <a:off x="3934047" y="4739543"/>
            <a:ext cx="4045461" cy="253916"/>
          </a:xfrm>
          <a:prstGeom prst="rect">
            <a:avLst/>
          </a:prstGeom>
          <a:noFill/>
        </p:spPr>
        <p:txBody>
          <a:bodyPr wrap="square" rtlCol="0">
            <a:spAutoFit/>
          </a:bodyPr>
          <a:lstStyle/>
          <a:p>
            <a:pPr algn="r"/>
            <a:r>
              <a:rPr lang="en-US" sz="1050" i="1" dirty="0"/>
              <a:t>Federal Transit Administration (2017)</a:t>
            </a:r>
          </a:p>
        </p:txBody>
      </p:sp>
    </p:spTree>
    <p:extLst>
      <p:ext uri="{BB962C8B-B14F-4D97-AF65-F5344CB8AC3E}">
        <p14:creationId xmlns:p14="http://schemas.microsoft.com/office/powerpoint/2010/main" val="10500288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LA Pathway Plan</a:t>
            </a:r>
          </a:p>
        </p:txBody>
      </p:sp>
      <p:pic>
        <p:nvPicPr>
          <p:cNvPr id="5" name="Content Placeholder 4" descr="Marketing image that says &quot;First last mile strategic plan&quot; "/>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381694" y="3351984"/>
            <a:ext cx="3931762" cy="1791516"/>
          </a:xfrm>
        </p:spPr>
      </p:pic>
      <p:sp>
        <p:nvSpPr>
          <p:cNvPr id="4" name="Slide Number Placeholder 3"/>
          <p:cNvSpPr>
            <a:spLocks noGrp="1"/>
          </p:cNvSpPr>
          <p:nvPr>
            <p:ph type="sldNum" sz="quarter" idx="12"/>
          </p:nvPr>
        </p:nvSpPr>
        <p:spPr/>
        <p:txBody>
          <a:bodyPr/>
          <a:lstStyle/>
          <a:p>
            <a:fld id="{588A7B10-5B59-5847-A2D4-DA6B67CC2B64}" type="slidenum">
              <a:rPr lang="en-US" smtClean="0"/>
              <a:t>13</a:t>
            </a:fld>
            <a:endParaRPr lang="en-US"/>
          </a:p>
        </p:txBody>
      </p:sp>
      <p:sp>
        <p:nvSpPr>
          <p:cNvPr id="6" name="Content Placeholder 2">
            <a:extLst>
              <a:ext uri="{FF2B5EF4-FFF2-40B4-BE49-F238E27FC236}">
                <a16:creationId xmlns:a16="http://schemas.microsoft.com/office/drawing/2014/main" id="{C464B7BC-ED10-41B1-95A6-C5F8D5D71037}"/>
              </a:ext>
            </a:extLst>
          </p:cNvPr>
          <p:cNvSpPr txBox="1">
            <a:spLocks/>
          </p:cNvSpPr>
          <p:nvPr/>
        </p:nvSpPr>
        <p:spPr>
          <a:xfrm>
            <a:off x="359508" y="1200150"/>
            <a:ext cx="7620000" cy="3143250"/>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rgbClr val="005799"/>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r>
              <a:rPr lang="en-US" dirty="0"/>
              <a:t>Decreasing point-to-point distances through increased (and safer) road crossing opportunities and pedestrian shortcuts</a:t>
            </a:r>
          </a:p>
          <a:p>
            <a:r>
              <a:rPr lang="en-US" dirty="0"/>
              <a:t>Supporting multimodal transfers (bike-share to transit, transit to car-share, etc.)</a:t>
            </a:r>
          </a:p>
          <a:p>
            <a:r>
              <a:rPr lang="en-US" dirty="0"/>
              <a:t>Improving pedestrian facilities within existing areas through street lighting, sidewalk repairs, curb ramps, etc.</a:t>
            </a:r>
          </a:p>
        </p:txBody>
      </p:sp>
    </p:spTree>
    <p:extLst>
      <p:ext uri="{BB962C8B-B14F-4D97-AF65-F5344CB8AC3E}">
        <p14:creationId xmlns:p14="http://schemas.microsoft.com/office/powerpoint/2010/main" val="17310088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4F225E-D72D-4B36-8883-6B2A3DDF7A58}"/>
              </a:ext>
            </a:extLst>
          </p:cNvPr>
          <p:cNvSpPr>
            <a:spLocks noGrp="1"/>
          </p:cNvSpPr>
          <p:nvPr>
            <p:ph type="title"/>
          </p:nvPr>
        </p:nvSpPr>
        <p:spPr/>
        <p:txBody>
          <a:bodyPr/>
          <a:lstStyle/>
          <a:p>
            <a:r>
              <a:rPr lang="en-US" dirty="0"/>
              <a:t>Designing with Transit</a:t>
            </a:r>
          </a:p>
        </p:txBody>
      </p:sp>
      <p:sp>
        <p:nvSpPr>
          <p:cNvPr id="6" name="Text Placeholder 5">
            <a:extLst>
              <a:ext uri="{FF2B5EF4-FFF2-40B4-BE49-F238E27FC236}">
                <a16:creationId xmlns:a16="http://schemas.microsoft.com/office/drawing/2014/main" id="{04D865ED-A0CE-4FFA-A0C8-559180D279B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4F65445-6B8F-4C15-81B2-BF31E892E33C}"/>
              </a:ext>
            </a:extLst>
          </p:cNvPr>
          <p:cNvSpPr>
            <a:spLocks noGrp="1"/>
          </p:cNvSpPr>
          <p:nvPr>
            <p:ph type="sldNum" sz="quarter" idx="12"/>
          </p:nvPr>
        </p:nvSpPr>
        <p:spPr/>
        <p:txBody>
          <a:bodyPr/>
          <a:lstStyle/>
          <a:p>
            <a:fld id="{588A7B10-5B59-5847-A2D4-DA6B67CC2B64}" type="slidenum">
              <a:rPr lang="en-US" smtClean="0"/>
              <a:t>14</a:t>
            </a:fld>
            <a:endParaRPr lang="en-US"/>
          </a:p>
        </p:txBody>
      </p:sp>
    </p:spTree>
    <p:extLst>
      <p:ext uri="{BB962C8B-B14F-4D97-AF65-F5344CB8AC3E}">
        <p14:creationId xmlns:p14="http://schemas.microsoft.com/office/powerpoint/2010/main" val="8509324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Key Concepts </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p:txBody>
          <a:bodyPr/>
          <a:lstStyle/>
          <a:p>
            <a:r>
              <a:rPr lang="en-US" dirty="0"/>
              <a:t>Personal safety and security </a:t>
            </a:r>
          </a:p>
          <a:p>
            <a:r>
              <a:rPr lang="en-US" dirty="0"/>
              <a:t>Managing modal interactions</a:t>
            </a:r>
          </a:p>
          <a:p>
            <a:r>
              <a:rPr lang="en-US" dirty="0"/>
              <a:t>Comfort and sense of place</a:t>
            </a:r>
          </a:p>
          <a:p>
            <a:r>
              <a:rPr lang="en-US" dirty="0"/>
              <a:t>Universal design</a:t>
            </a:r>
          </a:p>
          <a:p>
            <a:r>
              <a:rPr lang="en-US" dirty="0"/>
              <a:t>Legibility and wayfinding</a:t>
            </a:r>
          </a:p>
          <a:p>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15</a:t>
            </a:fld>
            <a:endParaRPr lang="en-US" dirty="0"/>
          </a:p>
        </p:txBody>
      </p:sp>
      <p:pic>
        <p:nvPicPr>
          <p:cNvPr id="5" name="Picture 4" descr="Cyclists ride on separated bike lane, which is next to a bus stop where people are boarding ">
            <a:extLst>
              <a:ext uri="{FF2B5EF4-FFF2-40B4-BE49-F238E27FC236}">
                <a16:creationId xmlns:a16="http://schemas.microsoft.com/office/drawing/2014/main" id="{9895946E-7770-4F71-A9E0-CE9C136DC1C4}"/>
              </a:ext>
            </a:extLst>
          </p:cNvPr>
          <p:cNvPicPr>
            <a:picLocks noChangeAspect="1"/>
          </p:cNvPicPr>
          <p:nvPr/>
        </p:nvPicPr>
        <p:blipFill>
          <a:blip r:embed="rId3"/>
          <a:srcRect/>
          <a:stretch/>
        </p:blipFill>
        <p:spPr>
          <a:xfrm>
            <a:off x="4571999" y="1200150"/>
            <a:ext cx="3433453" cy="2287329"/>
          </a:xfrm>
          <a:prstGeom prst="rect">
            <a:avLst/>
          </a:prstGeom>
        </p:spPr>
      </p:pic>
      <p:sp>
        <p:nvSpPr>
          <p:cNvPr id="6" name="TextBox 5">
            <a:extLst>
              <a:ext uri="{FF2B5EF4-FFF2-40B4-BE49-F238E27FC236}">
                <a16:creationId xmlns:a16="http://schemas.microsoft.com/office/drawing/2014/main" id="{80E3FA9B-1CC0-4F51-BA89-A633C34EEC66}"/>
              </a:ext>
            </a:extLst>
          </p:cNvPr>
          <p:cNvSpPr txBox="1"/>
          <p:nvPr/>
        </p:nvSpPr>
        <p:spPr>
          <a:xfrm>
            <a:off x="3959991" y="3497442"/>
            <a:ext cx="4045461" cy="253916"/>
          </a:xfrm>
          <a:prstGeom prst="rect">
            <a:avLst/>
          </a:prstGeom>
          <a:noFill/>
        </p:spPr>
        <p:txBody>
          <a:bodyPr wrap="square" rtlCol="0">
            <a:spAutoFit/>
          </a:bodyPr>
          <a:lstStyle/>
          <a:p>
            <a:pPr algn="r"/>
            <a:r>
              <a:rPr lang="en-US" sz="1050" i="1" dirty="0"/>
              <a:t>Pedbikeimages.org – Adam Coppola Photography</a:t>
            </a:r>
          </a:p>
        </p:txBody>
      </p:sp>
    </p:spTree>
    <p:extLst>
      <p:ext uri="{BB962C8B-B14F-4D97-AF65-F5344CB8AC3E}">
        <p14:creationId xmlns:p14="http://schemas.microsoft.com/office/powerpoint/2010/main" val="11657540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68A27D-9FB3-40EC-AE90-94ED40B2F199}"/>
              </a:ext>
            </a:extLst>
          </p:cNvPr>
          <p:cNvSpPr>
            <a:spLocks noGrp="1"/>
          </p:cNvSpPr>
          <p:nvPr>
            <p:ph type="title"/>
          </p:nvPr>
        </p:nvSpPr>
        <p:spPr/>
        <p:txBody>
          <a:bodyPr>
            <a:normAutofit fontScale="90000"/>
          </a:bodyPr>
          <a:lstStyle/>
          <a:p>
            <a:r>
              <a:rPr lang="en-US" dirty="0"/>
              <a:t>Transit Station Access Hierarchy</a:t>
            </a:r>
          </a:p>
        </p:txBody>
      </p:sp>
      <p:pic>
        <p:nvPicPr>
          <p:cNvPr id="5" name="Content Placeholder 4" descr="Infographic on transit station access hierarchy. An arrow shows the level of priority, from lower (bottom) to higher (top). The following items are shown from top to bottom: pedestrians; bicyclists; feeder transit; pick-up &amp; drop-off; park &amp; ride. ">
            <a:extLst>
              <a:ext uri="{FF2B5EF4-FFF2-40B4-BE49-F238E27FC236}">
                <a16:creationId xmlns:a16="http://schemas.microsoft.com/office/drawing/2014/main" id="{E114E22B-9CC2-4647-B76A-8778F05D8D8C}"/>
              </a:ext>
            </a:extLst>
          </p:cNvPr>
          <p:cNvPicPr>
            <a:picLocks noGrp="1" noChangeAspect="1"/>
          </p:cNvPicPr>
          <p:nvPr>
            <p:ph idx="1"/>
          </p:nvPr>
        </p:nvPicPr>
        <p:blipFill>
          <a:blip r:embed="rId3"/>
          <a:stretch>
            <a:fillRect/>
          </a:stretch>
        </p:blipFill>
        <p:spPr>
          <a:xfrm>
            <a:off x="1958372" y="1200150"/>
            <a:ext cx="4420805" cy="3600450"/>
          </a:xfrm>
          <a:prstGeom prst="rect">
            <a:avLst/>
          </a:prstGeom>
        </p:spPr>
      </p:pic>
      <p:sp>
        <p:nvSpPr>
          <p:cNvPr id="4" name="Slide Number Placeholder 3">
            <a:extLst>
              <a:ext uri="{FF2B5EF4-FFF2-40B4-BE49-F238E27FC236}">
                <a16:creationId xmlns:a16="http://schemas.microsoft.com/office/drawing/2014/main" id="{5E3FC81B-7760-438C-82F8-6BDE65413F60}"/>
              </a:ext>
            </a:extLst>
          </p:cNvPr>
          <p:cNvSpPr>
            <a:spLocks noGrp="1"/>
          </p:cNvSpPr>
          <p:nvPr>
            <p:ph type="sldNum" sz="quarter" idx="12"/>
          </p:nvPr>
        </p:nvSpPr>
        <p:spPr/>
        <p:txBody>
          <a:bodyPr/>
          <a:lstStyle/>
          <a:p>
            <a:fld id="{588A7B10-5B59-5847-A2D4-DA6B67CC2B64}" type="slidenum">
              <a:rPr lang="en-US" smtClean="0"/>
              <a:t>16</a:t>
            </a:fld>
            <a:endParaRPr lang="en-US"/>
          </a:p>
        </p:txBody>
      </p:sp>
      <p:sp>
        <p:nvSpPr>
          <p:cNvPr id="6" name="TextBox 5">
            <a:extLst>
              <a:ext uri="{FF2B5EF4-FFF2-40B4-BE49-F238E27FC236}">
                <a16:creationId xmlns:a16="http://schemas.microsoft.com/office/drawing/2014/main" id="{B1360F4F-88E5-46EF-BD0A-FAF53C983521}"/>
              </a:ext>
            </a:extLst>
          </p:cNvPr>
          <p:cNvSpPr txBox="1"/>
          <p:nvPr/>
        </p:nvSpPr>
        <p:spPr>
          <a:xfrm>
            <a:off x="2146043" y="4673642"/>
            <a:ext cx="4045461" cy="253916"/>
          </a:xfrm>
          <a:prstGeom prst="rect">
            <a:avLst/>
          </a:prstGeom>
          <a:noFill/>
        </p:spPr>
        <p:txBody>
          <a:bodyPr wrap="square" rtlCol="0">
            <a:spAutoFit/>
          </a:bodyPr>
          <a:lstStyle/>
          <a:p>
            <a:pPr algn="r"/>
            <a:r>
              <a:rPr lang="en-US" sz="1050" i="1" dirty="0"/>
              <a:t>FHWA</a:t>
            </a:r>
          </a:p>
        </p:txBody>
      </p:sp>
    </p:spTree>
    <p:extLst>
      <p:ext uri="{BB962C8B-B14F-4D97-AF65-F5344CB8AC3E}">
        <p14:creationId xmlns:p14="http://schemas.microsoft.com/office/powerpoint/2010/main" val="14152670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3ED97-6D9C-4BDC-8410-DB83D5F3097F}"/>
              </a:ext>
            </a:extLst>
          </p:cNvPr>
          <p:cNvSpPr>
            <a:spLocks noGrp="1"/>
          </p:cNvSpPr>
          <p:nvPr>
            <p:ph type="title"/>
          </p:nvPr>
        </p:nvSpPr>
        <p:spPr/>
        <p:txBody>
          <a:bodyPr/>
          <a:lstStyle/>
          <a:p>
            <a:r>
              <a:rPr lang="en-US" dirty="0"/>
              <a:t>Common Transit Conflicts</a:t>
            </a:r>
          </a:p>
        </p:txBody>
      </p:sp>
      <p:sp>
        <p:nvSpPr>
          <p:cNvPr id="4" name="Slide Number Placeholder 3">
            <a:extLst>
              <a:ext uri="{FF2B5EF4-FFF2-40B4-BE49-F238E27FC236}">
                <a16:creationId xmlns:a16="http://schemas.microsoft.com/office/drawing/2014/main" id="{A0BE833A-4ADD-4EDD-8BF4-4EC987F3D263}"/>
              </a:ext>
            </a:extLst>
          </p:cNvPr>
          <p:cNvSpPr>
            <a:spLocks noGrp="1"/>
          </p:cNvSpPr>
          <p:nvPr>
            <p:ph type="sldNum" sz="quarter" idx="12"/>
          </p:nvPr>
        </p:nvSpPr>
        <p:spPr/>
        <p:txBody>
          <a:bodyPr/>
          <a:lstStyle/>
          <a:p>
            <a:fld id="{588A7B10-5B59-5847-A2D4-DA6B67CC2B64}" type="slidenum">
              <a:rPr lang="en-US" smtClean="0"/>
              <a:t>17</a:t>
            </a:fld>
            <a:endParaRPr lang="en-US"/>
          </a:p>
        </p:txBody>
      </p:sp>
      <p:pic>
        <p:nvPicPr>
          <p:cNvPr id="5" name="Picture 4" descr="Infographic on common transit conflicts. The left image (labeled “side-swipe”) depicts the problem of “leap frogging,” which occurs when a bus and bike are traveling on a roadway in the same direction and pass each other at multiple places. The middle image (labeled “Road hazard”) depicts an area where a bike passes over rail tracks. The right image (labeled “pedestrian crossing”) depicts a pedestrian crossing to reach a transit stop as a car approaches. ">
            <a:extLst>
              <a:ext uri="{FF2B5EF4-FFF2-40B4-BE49-F238E27FC236}">
                <a16:creationId xmlns:a16="http://schemas.microsoft.com/office/drawing/2014/main" id="{9F8076AE-5C96-4504-BFB4-8F7BC1361F48}"/>
              </a:ext>
            </a:extLst>
          </p:cNvPr>
          <p:cNvPicPr>
            <a:picLocks noChangeAspect="1"/>
          </p:cNvPicPr>
          <p:nvPr/>
        </p:nvPicPr>
        <p:blipFill>
          <a:blip r:embed="rId3"/>
          <a:stretch>
            <a:fillRect/>
          </a:stretch>
        </p:blipFill>
        <p:spPr>
          <a:xfrm>
            <a:off x="1723139" y="1296878"/>
            <a:ext cx="5697722" cy="3311339"/>
          </a:xfrm>
          <a:prstGeom prst="rect">
            <a:avLst/>
          </a:prstGeom>
        </p:spPr>
      </p:pic>
      <p:sp>
        <p:nvSpPr>
          <p:cNvPr id="6" name="TextBox 5">
            <a:extLst>
              <a:ext uri="{FF2B5EF4-FFF2-40B4-BE49-F238E27FC236}">
                <a16:creationId xmlns:a16="http://schemas.microsoft.com/office/drawing/2014/main" id="{C7A2D1C2-2142-4C12-A1F6-5AAF84AA6CAB}"/>
              </a:ext>
            </a:extLst>
          </p:cNvPr>
          <p:cNvSpPr txBox="1"/>
          <p:nvPr/>
        </p:nvSpPr>
        <p:spPr>
          <a:xfrm>
            <a:off x="3375400" y="4683605"/>
            <a:ext cx="4045461" cy="253916"/>
          </a:xfrm>
          <a:prstGeom prst="rect">
            <a:avLst/>
          </a:prstGeom>
          <a:noFill/>
        </p:spPr>
        <p:txBody>
          <a:bodyPr wrap="square" rtlCol="0">
            <a:spAutoFit/>
          </a:bodyPr>
          <a:lstStyle/>
          <a:p>
            <a:pPr algn="r"/>
            <a:r>
              <a:rPr lang="en-US" sz="1050" i="1" dirty="0"/>
              <a:t>FHWA</a:t>
            </a:r>
          </a:p>
        </p:txBody>
      </p:sp>
    </p:spTree>
    <p:extLst>
      <p:ext uri="{BB962C8B-B14F-4D97-AF65-F5344CB8AC3E}">
        <p14:creationId xmlns:p14="http://schemas.microsoft.com/office/powerpoint/2010/main" val="18718959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3CC40A9-CE58-4023-9048-DDB650C25231}"/>
              </a:ext>
            </a:extLst>
          </p:cNvPr>
          <p:cNvSpPr>
            <a:spLocks noGrp="1"/>
          </p:cNvSpPr>
          <p:nvPr>
            <p:ph type="sldNum" sz="quarter" idx="12"/>
          </p:nvPr>
        </p:nvSpPr>
        <p:spPr/>
        <p:txBody>
          <a:bodyPr/>
          <a:lstStyle/>
          <a:p>
            <a:fld id="{588A7B10-5B59-5847-A2D4-DA6B67CC2B64}" type="slidenum">
              <a:rPr lang="en-US" smtClean="0"/>
              <a:t>18</a:t>
            </a:fld>
            <a:endParaRPr lang="en-US"/>
          </a:p>
        </p:txBody>
      </p:sp>
      <p:pic>
        <p:nvPicPr>
          <p:cNvPr id="1026" name="Picture 2" descr="Two bicyclists ride in a protected bike lane that is separated from the roadway by a floating bus island. A bus is stopped in the roadway waiting for passengers to board. ">
            <a:extLst>
              <a:ext uri="{FF2B5EF4-FFF2-40B4-BE49-F238E27FC236}">
                <a16:creationId xmlns:a16="http://schemas.microsoft.com/office/drawing/2014/main" id="{ACE09C13-7523-4FA6-A1C0-8748FA09241C}"/>
              </a:ext>
            </a:extLst>
          </p:cNvPr>
          <p:cNvPicPr>
            <a:picLocks noGrp="1" noChangeAspect="1" noChangeArrowheads="1"/>
          </p:cNvPicPr>
          <p:nvPr>
            <p:ph idx="1"/>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1447120" y="332814"/>
            <a:ext cx="6249759" cy="447787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518B6A1E-DA3F-4473-AD27-BC267C96BB58}"/>
              </a:ext>
            </a:extLst>
          </p:cNvPr>
          <p:cNvSpPr txBox="1"/>
          <p:nvPr/>
        </p:nvSpPr>
        <p:spPr>
          <a:xfrm>
            <a:off x="3651418" y="4810685"/>
            <a:ext cx="4045461" cy="253916"/>
          </a:xfrm>
          <a:prstGeom prst="rect">
            <a:avLst/>
          </a:prstGeom>
          <a:noFill/>
        </p:spPr>
        <p:txBody>
          <a:bodyPr wrap="square" rtlCol="0">
            <a:spAutoFit/>
          </a:bodyPr>
          <a:lstStyle/>
          <a:p>
            <a:pPr algn="r"/>
            <a:r>
              <a:rPr lang="en-US" sz="1050" i="1" dirty="0"/>
              <a:t>Pedbikeimages.org – Seattle DOT</a:t>
            </a:r>
          </a:p>
        </p:txBody>
      </p:sp>
    </p:spTree>
    <p:extLst>
      <p:ext uri="{BB962C8B-B14F-4D97-AF65-F5344CB8AC3E}">
        <p14:creationId xmlns:p14="http://schemas.microsoft.com/office/powerpoint/2010/main" val="37521000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957ED-05CE-4F01-89A4-82A7F1B27C46}"/>
              </a:ext>
            </a:extLst>
          </p:cNvPr>
          <p:cNvSpPr>
            <a:spLocks noGrp="1"/>
          </p:cNvSpPr>
          <p:nvPr>
            <p:ph type="title"/>
          </p:nvPr>
        </p:nvSpPr>
        <p:spPr/>
        <p:txBody>
          <a:bodyPr/>
          <a:lstStyle/>
          <a:p>
            <a:r>
              <a:rPr lang="en-US" dirty="0"/>
              <a:t>Pedestrian Crossings</a:t>
            </a:r>
          </a:p>
        </p:txBody>
      </p:sp>
      <p:sp>
        <p:nvSpPr>
          <p:cNvPr id="3" name="Content Placeholder 2">
            <a:extLst>
              <a:ext uri="{FF2B5EF4-FFF2-40B4-BE49-F238E27FC236}">
                <a16:creationId xmlns:a16="http://schemas.microsoft.com/office/drawing/2014/main" id="{0ADDCBE1-5EBE-4A59-A027-0CBA4A350788}"/>
              </a:ext>
            </a:extLst>
          </p:cNvPr>
          <p:cNvSpPr>
            <a:spLocks noGrp="1"/>
          </p:cNvSpPr>
          <p:nvPr>
            <p:ph idx="1"/>
          </p:nvPr>
        </p:nvSpPr>
        <p:spPr/>
        <p:txBody>
          <a:bodyPr/>
          <a:lstStyle/>
          <a:p>
            <a:r>
              <a:rPr lang="en-US" dirty="0"/>
              <a:t>Pedestrians may make riskier crossing decisions to access transit, especially as a transit vehicle is approaching</a:t>
            </a:r>
          </a:p>
          <a:p>
            <a:r>
              <a:rPr lang="en-US" dirty="0"/>
              <a:t>Transit corridors often have high pedestrian crash rates</a:t>
            </a:r>
          </a:p>
          <a:p>
            <a:r>
              <a:rPr lang="en-US" dirty="0"/>
              <a:t>Safety measures include:</a:t>
            </a:r>
          </a:p>
          <a:p>
            <a:pPr lvl="1"/>
            <a:r>
              <a:rPr lang="en-US" dirty="0"/>
              <a:t>High-visibility marked crossings near transit stops</a:t>
            </a:r>
          </a:p>
          <a:p>
            <a:pPr lvl="1"/>
            <a:r>
              <a:rPr lang="en-US" dirty="0"/>
              <a:t>Median refuge islands</a:t>
            </a:r>
          </a:p>
          <a:p>
            <a:pPr lvl="1"/>
            <a:r>
              <a:rPr lang="en-US" dirty="0"/>
              <a:t>Flashing beacons</a:t>
            </a:r>
          </a:p>
          <a:p>
            <a:pPr lvl="1"/>
            <a:r>
              <a:rPr lang="en-US" dirty="0"/>
              <a:t>Crosswalk lighting</a:t>
            </a:r>
          </a:p>
          <a:p>
            <a:pPr lvl="1"/>
            <a:r>
              <a:rPr lang="en-US" dirty="0"/>
              <a:t>Leading pedestrian intervals at intersections</a:t>
            </a:r>
          </a:p>
          <a:p>
            <a:pPr lvl="1"/>
            <a:endParaRPr lang="en-US" dirty="0"/>
          </a:p>
          <a:p>
            <a:pPr lvl="1"/>
            <a:endParaRPr lang="en-US" dirty="0"/>
          </a:p>
          <a:p>
            <a:pPr marL="411480" lvl="1" indent="0">
              <a:buNone/>
            </a:pPr>
            <a:endParaRPr lang="en-US" dirty="0"/>
          </a:p>
        </p:txBody>
      </p:sp>
      <p:sp>
        <p:nvSpPr>
          <p:cNvPr id="4" name="Slide Number Placeholder 3">
            <a:extLst>
              <a:ext uri="{FF2B5EF4-FFF2-40B4-BE49-F238E27FC236}">
                <a16:creationId xmlns:a16="http://schemas.microsoft.com/office/drawing/2014/main" id="{3C0662C3-2AC3-4BA6-96A5-65EE5AAC7AEA}"/>
              </a:ext>
            </a:extLst>
          </p:cNvPr>
          <p:cNvSpPr>
            <a:spLocks noGrp="1"/>
          </p:cNvSpPr>
          <p:nvPr>
            <p:ph type="sldNum" sz="quarter" idx="12"/>
          </p:nvPr>
        </p:nvSpPr>
        <p:spPr/>
        <p:txBody>
          <a:bodyPr/>
          <a:lstStyle/>
          <a:p>
            <a:fld id="{588A7B10-5B59-5847-A2D4-DA6B67CC2B64}" type="slidenum">
              <a:rPr lang="en-US" smtClean="0"/>
              <a:t>19</a:t>
            </a:fld>
            <a:endParaRPr lang="en-US"/>
          </a:p>
        </p:txBody>
      </p:sp>
    </p:spTree>
    <p:extLst>
      <p:ext uri="{BB962C8B-B14F-4D97-AF65-F5344CB8AC3E}">
        <p14:creationId xmlns:p14="http://schemas.microsoft.com/office/powerpoint/2010/main" val="1730698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E54C-B384-49B9-A22B-AD5AA0346E64}"/>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67BBDB84-153A-4138-8EC9-15DD339D07FF}"/>
              </a:ext>
            </a:extLst>
          </p:cNvPr>
          <p:cNvSpPr>
            <a:spLocks noGrp="1"/>
          </p:cNvSpPr>
          <p:nvPr>
            <p:ph idx="1"/>
          </p:nvPr>
        </p:nvSpPr>
        <p:spPr/>
        <p:txBody>
          <a:bodyPr/>
          <a:lstStyle/>
          <a:p>
            <a:r>
              <a:rPr lang="en-US" sz="2800" dirty="0">
                <a:solidFill>
                  <a:srgbClr val="2F2B20"/>
                </a:solidFill>
              </a:rPr>
              <a:t>Planning for transit</a:t>
            </a:r>
            <a:endParaRPr lang="en-US" sz="2800" dirty="0"/>
          </a:p>
          <a:p>
            <a:pPr lvl="1"/>
            <a:r>
              <a:rPr lang="en-US" sz="2800" dirty="0"/>
              <a:t>First mile/last mile</a:t>
            </a:r>
          </a:p>
          <a:p>
            <a:pPr>
              <a:buClr>
                <a:srgbClr val="A9A9A9"/>
              </a:buClr>
            </a:pPr>
            <a:r>
              <a:rPr lang="en-US" sz="2800" dirty="0"/>
              <a:t>Designing with transit</a:t>
            </a:r>
          </a:p>
          <a:p>
            <a:pPr>
              <a:buClr>
                <a:srgbClr val="A9A9A9"/>
              </a:buClr>
            </a:pPr>
            <a:r>
              <a:rPr lang="en-US" sz="2800" dirty="0"/>
              <a:t>Shared mobility</a:t>
            </a:r>
          </a:p>
          <a:p>
            <a:pPr>
              <a:buClr>
                <a:srgbClr val="A9A9A9"/>
              </a:buClr>
            </a:pPr>
            <a:r>
              <a:rPr lang="en-US" sz="2800" dirty="0"/>
              <a:t>Curbside management</a:t>
            </a:r>
          </a:p>
          <a:p>
            <a:pPr>
              <a:buClr>
                <a:srgbClr val="A9A9A9"/>
              </a:buClr>
            </a:pPr>
            <a:endParaRPr lang="en-US" dirty="0"/>
          </a:p>
          <a:p>
            <a:pPr lvl="1">
              <a:buClr>
                <a:srgbClr val="A9A9A9"/>
              </a:buClr>
            </a:pPr>
            <a:endParaRPr lang="en-US" dirty="0"/>
          </a:p>
        </p:txBody>
      </p:sp>
      <p:sp>
        <p:nvSpPr>
          <p:cNvPr id="4" name="Slide Number Placeholder 3">
            <a:extLst>
              <a:ext uri="{FF2B5EF4-FFF2-40B4-BE49-F238E27FC236}">
                <a16:creationId xmlns:a16="http://schemas.microsoft.com/office/drawing/2014/main" id="{4A156786-2491-4483-A97B-D955966BE77A}"/>
              </a:ext>
            </a:extLst>
          </p:cNvPr>
          <p:cNvSpPr>
            <a:spLocks noGrp="1"/>
          </p:cNvSpPr>
          <p:nvPr>
            <p:ph type="sldNum" sz="quarter" idx="12"/>
          </p:nvPr>
        </p:nvSpPr>
        <p:spPr/>
        <p:txBody>
          <a:bodyPr/>
          <a:lstStyle/>
          <a:p>
            <a:fld id="{588A7B10-5B59-5847-A2D4-DA6B67CC2B64}" type="slidenum">
              <a:rPr lang="en-US" smtClean="0"/>
              <a:t>2</a:t>
            </a:fld>
            <a:endParaRPr lang="en-US"/>
          </a:p>
        </p:txBody>
      </p:sp>
    </p:spTree>
    <p:extLst>
      <p:ext uri="{BB962C8B-B14F-4D97-AF65-F5344CB8AC3E}">
        <p14:creationId xmlns:p14="http://schemas.microsoft.com/office/powerpoint/2010/main" val="2611200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2E27E-01EA-4545-9223-F4B11DBF9E28}"/>
              </a:ext>
            </a:extLst>
          </p:cNvPr>
          <p:cNvSpPr>
            <a:spLocks noGrp="1"/>
          </p:cNvSpPr>
          <p:nvPr>
            <p:ph type="title"/>
          </p:nvPr>
        </p:nvSpPr>
        <p:spPr/>
        <p:txBody>
          <a:bodyPr/>
          <a:lstStyle/>
          <a:p>
            <a:r>
              <a:rPr lang="en-US" dirty="0"/>
              <a:t>Bus Stop Location</a:t>
            </a:r>
          </a:p>
        </p:txBody>
      </p:sp>
      <p:sp>
        <p:nvSpPr>
          <p:cNvPr id="3" name="Content Placeholder 2">
            <a:extLst>
              <a:ext uri="{FF2B5EF4-FFF2-40B4-BE49-F238E27FC236}">
                <a16:creationId xmlns:a16="http://schemas.microsoft.com/office/drawing/2014/main" id="{EF629087-375A-40C2-9487-C49762706A8B}"/>
              </a:ext>
            </a:extLst>
          </p:cNvPr>
          <p:cNvSpPr>
            <a:spLocks noGrp="1"/>
          </p:cNvSpPr>
          <p:nvPr>
            <p:ph idx="1"/>
          </p:nvPr>
        </p:nvSpPr>
        <p:spPr>
          <a:xfrm>
            <a:off x="359508" y="1200150"/>
            <a:ext cx="4642260" cy="3943350"/>
          </a:xfrm>
        </p:spPr>
        <p:txBody>
          <a:bodyPr>
            <a:normAutofit fontScale="92500" lnSpcReduction="10000"/>
          </a:bodyPr>
          <a:lstStyle/>
          <a:p>
            <a:r>
              <a:rPr lang="en-US" dirty="0"/>
              <a:t>Should be:</a:t>
            </a:r>
          </a:p>
          <a:p>
            <a:pPr lvl="1"/>
            <a:r>
              <a:rPr lang="en-US" dirty="0"/>
              <a:t>Connected to the sidewalk network</a:t>
            </a:r>
          </a:p>
          <a:p>
            <a:pPr lvl="1"/>
            <a:r>
              <a:rPr lang="en-US" dirty="0"/>
              <a:t>Highly visible</a:t>
            </a:r>
          </a:p>
          <a:p>
            <a:pPr lvl="1"/>
            <a:r>
              <a:rPr lang="en-US" dirty="0"/>
              <a:t>Not impede sidewalk movement</a:t>
            </a:r>
          </a:p>
          <a:p>
            <a:pPr marL="342900" lvl="1">
              <a:buClr>
                <a:schemeClr val="accent1"/>
              </a:buClr>
            </a:pPr>
            <a:r>
              <a:rPr lang="en-US" sz="2200" dirty="0">
                <a:solidFill>
                  <a:schemeClr val="tx1"/>
                </a:solidFill>
              </a:rPr>
              <a:t>Additional considerations:</a:t>
            </a:r>
          </a:p>
          <a:p>
            <a:pPr lvl="1"/>
            <a:r>
              <a:rPr lang="en-US" dirty="0"/>
              <a:t>Sight lines between passengers and drivers</a:t>
            </a:r>
          </a:p>
          <a:p>
            <a:pPr lvl="1"/>
            <a:r>
              <a:rPr lang="en-US" dirty="0"/>
              <a:t>Stopping at areas commonly used by people on foot</a:t>
            </a:r>
          </a:p>
          <a:p>
            <a:pPr lvl="1"/>
            <a:r>
              <a:rPr lang="en-US" dirty="0"/>
              <a:t>Proximity to key destinations</a:t>
            </a:r>
          </a:p>
          <a:p>
            <a:pPr lvl="1"/>
            <a:r>
              <a:rPr lang="en-US" dirty="0"/>
              <a:t>Safety of crossings</a:t>
            </a:r>
          </a:p>
          <a:p>
            <a:pPr lvl="1"/>
            <a:r>
              <a:rPr lang="en-US" dirty="0"/>
              <a:t>Ease of transfers</a:t>
            </a:r>
          </a:p>
          <a:p>
            <a:pPr marL="708660" lvl="2">
              <a:buClr>
                <a:schemeClr val="accent1"/>
              </a:buClr>
            </a:pPr>
            <a:endParaRPr lang="en-US" sz="2000" dirty="0">
              <a:solidFill>
                <a:schemeClr val="tx1"/>
              </a:solidFill>
            </a:endParaRPr>
          </a:p>
        </p:txBody>
      </p:sp>
      <p:sp>
        <p:nvSpPr>
          <p:cNvPr id="4" name="Slide Number Placeholder 3">
            <a:extLst>
              <a:ext uri="{FF2B5EF4-FFF2-40B4-BE49-F238E27FC236}">
                <a16:creationId xmlns:a16="http://schemas.microsoft.com/office/drawing/2014/main" id="{BE1CFF07-39E3-4F60-B34C-DB777AACCE54}"/>
              </a:ext>
            </a:extLst>
          </p:cNvPr>
          <p:cNvSpPr>
            <a:spLocks noGrp="1"/>
          </p:cNvSpPr>
          <p:nvPr>
            <p:ph type="sldNum" sz="quarter" idx="12"/>
          </p:nvPr>
        </p:nvSpPr>
        <p:spPr/>
        <p:txBody>
          <a:bodyPr/>
          <a:lstStyle/>
          <a:p>
            <a:fld id="{588A7B10-5B59-5847-A2D4-DA6B67CC2B64}" type="slidenum">
              <a:rPr lang="en-US" smtClean="0"/>
              <a:t>20</a:t>
            </a:fld>
            <a:endParaRPr lang="en-US"/>
          </a:p>
        </p:txBody>
      </p:sp>
      <p:pic>
        <p:nvPicPr>
          <p:cNvPr id="5" name="Picture 4" descr="Woman boards a bus at a nicely manicured bus stop ">
            <a:extLst>
              <a:ext uri="{FF2B5EF4-FFF2-40B4-BE49-F238E27FC236}">
                <a16:creationId xmlns:a16="http://schemas.microsoft.com/office/drawing/2014/main" id="{3EA4BD8D-961F-4526-B5B3-C25C6D5AE9A2}"/>
              </a:ext>
            </a:extLst>
          </p:cNvPr>
          <p:cNvPicPr>
            <a:picLocks noChangeAspect="1"/>
          </p:cNvPicPr>
          <p:nvPr/>
        </p:nvPicPr>
        <p:blipFill rotWithShape="1">
          <a:blip r:embed="rId3"/>
          <a:srcRect t="5745"/>
          <a:stretch/>
        </p:blipFill>
        <p:spPr>
          <a:xfrm>
            <a:off x="5120298" y="1200150"/>
            <a:ext cx="3177601" cy="2246280"/>
          </a:xfrm>
          <a:prstGeom prst="rect">
            <a:avLst/>
          </a:prstGeom>
        </p:spPr>
      </p:pic>
      <p:sp>
        <p:nvSpPr>
          <p:cNvPr id="6" name="TextBox 5">
            <a:extLst>
              <a:ext uri="{FF2B5EF4-FFF2-40B4-BE49-F238E27FC236}">
                <a16:creationId xmlns:a16="http://schemas.microsoft.com/office/drawing/2014/main" id="{3570530A-205B-41D1-8101-16D10414E7DB}"/>
              </a:ext>
            </a:extLst>
          </p:cNvPr>
          <p:cNvSpPr txBox="1"/>
          <p:nvPr/>
        </p:nvSpPr>
        <p:spPr>
          <a:xfrm>
            <a:off x="4863582" y="3464479"/>
            <a:ext cx="3434317" cy="261610"/>
          </a:xfrm>
          <a:prstGeom prst="rect">
            <a:avLst/>
          </a:prstGeom>
          <a:noFill/>
        </p:spPr>
        <p:txBody>
          <a:bodyPr wrap="square" rtlCol="0">
            <a:spAutoFit/>
          </a:bodyPr>
          <a:lstStyle/>
          <a:p>
            <a:pPr algn="r"/>
            <a:r>
              <a:rPr lang="en-US" sz="1050" i="1" dirty="0"/>
              <a:t>pedbikeimages.org - Dan Burden </a:t>
            </a:r>
          </a:p>
        </p:txBody>
      </p:sp>
    </p:spTree>
    <p:extLst>
      <p:ext uri="{BB962C8B-B14F-4D97-AF65-F5344CB8AC3E}">
        <p14:creationId xmlns:p14="http://schemas.microsoft.com/office/powerpoint/2010/main" val="21210188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008B6-B872-45C8-90A9-248659BC433C}"/>
              </a:ext>
            </a:extLst>
          </p:cNvPr>
          <p:cNvSpPr>
            <a:spLocks noGrp="1"/>
          </p:cNvSpPr>
          <p:nvPr>
            <p:ph type="title"/>
          </p:nvPr>
        </p:nvSpPr>
        <p:spPr/>
        <p:txBody>
          <a:bodyPr/>
          <a:lstStyle/>
          <a:p>
            <a:r>
              <a:rPr lang="en-US" dirty="0"/>
              <a:t>Bus Stop Location</a:t>
            </a:r>
          </a:p>
        </p:txBody>
      </p:sp>
      <p:sp>
        <p:nvSpPr>
          <p:cNvPr id="3" name="Content Placeholder 2">
            <a:extLst>
              <a:ext uri="{FF2B5EF4-FFF2-40B4-BE49-F238E27FC236}">
                <a16:creationId xmlns:a16="http://schemas.microsoft.com/office/drawing/2014/main" id="{83A3E98C-32A2-4DCA-AF1E-34A62E31E180}"/>
              </a:ext>
            </a:extLst>
          </p:cNvPr>
          <p:cNvSpPr>
            <a:spLocks noGrp="1"/>
          </p:cNvSpPr>
          <p:nvPr>
            <p:ph idx="1"/>
          </p:nvPr>
        </p:nvSpPr>
        <p:spPr/>
        <p:txBody>
          <a:bodyPr>
            <a:normAutofit lnSpcReduction="10000"/>
          </a:bodyPr>
          <a:lstStyle/>
          <a:p>
            <a:r>
              <a:rPr lang="en-US" dirty="0"/>
              <a:t>Far-side of intersection</a:t>
            </a:r>
          </a:p>
          <a:p>
            <a:pPr lvl="1"/>
            <a:r>
              <a:rPr lang="en-US" dirty="0"/>
              <a:t>Preferred when feasible because can cross in a crosswalk behind the bus where they are more visible to oncoming traffic. </a:t>
            </a:r>
          </a:p>
          <a:p>
            <a:r>
              <a:rPr lang="en-US" dirty="0"/>
              <a:t>Near-side of intersection</a:t>
            </a:r>
          </a:p>
          <a:p>
            <a:r>
              <a:rPr lang="en-US" dirty="0"/>
              <a:t>In-lane vs. pullout</a:t>
            </a:r>
          </a:p>
          <a:p>
            <a:r>
              <a:rPr lang="en-US" dirty="0"/>
              <a:t>Midblock</a:t>
            </a:r>
          </a:p>
          <a:p>
            <a:r>
              <a:rPr lang="en-US" dirty="0"/>
              <a:t>Clear zones?</a:t>
            </a:r>
          </a:p>
          <a:p>
            <a:pPr lvl="1"/>
            <a:r>
              <a:rPr lang="en-US" dirty="0"/>
              <a:t>Bus stops should be placed as close to the travel way as</a:t>
            </a:r>
          </a:p>
          <a:p>
            <a:pPr lvl="1"/>
            <a:r>
              <a:rPr lang="en-US" dirty="0"/>
              <a:t>reasonable, once clear zones are considered.</a:t>
            </a:r>
          </a:p>
        </p:txBody>
      </p:sp>
      <p:sp>
        <p:nvSpPr>
          <p:cNvPr id="4" name="Slide Number Placeholder 3">
            <a:extLst>
              <a:ext uri="{FF2B5EF4-FFF2-40B4-BE49-F238E27FC236}">
                <a16:creationId xmlns:a16="http://schemas.microsoft.com/office/drawing/2014/main" id="{95193535-806D-42A3-9CE7-CB5A914B6A98}"/>
              </a:ext>
            </a:extLst>
          </p:cNvPr>
          <p:cNvSpPr>
            <a:spLocks noGrp="1"/>
          </p:cNvSpPr>
          <p:nvPr>
            <p:ph type="sldNum" sz="quarter" idx="12"/>
          </p:nvPr>
        </p:nvSpPr>
        <p:spPr/>
        <p:txBody>
          <a:bodyPr/>
          <a:lstStyle/>
          <a:p>
            <a:fld id="{588A7B10-5B59-5847-A2D4-DA6B67CC2B64}" type="slidenum">
              <a:rPr lang="en-US" smtClean="0"/>
              <a:t>21</a:t>
            </a:fld>
            <a:endParaRPr lang="en-US"/>
          </a:p>
        </p:txBody>
      </p:sp>
    </p:spTree>
    <p:extLst>
      <p:ext uri="{BB962C8B-B14F-4D97-AF65-F5344CB8AC3E}">
        <p14:creationId xmlns:p14="http://schemas.microsoft.com/office/powerpoint/2010/main" val="32124230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Bicycles and Transit</a:t>
            </a:r>
          </a:p>
        </p:txBody>
      </p:sp>
      <p:sp>
        <p:nvSpPr>
          <p:cNvPr id="3" name="Content Placeholder 2"/>
          <p:cNvSpPr>
            <a:spLocks noGrp="1"/>
          </p:cNvSpPr>
          <p:nvPr>
            <p:ph idx="1"/>
          </p:nvPr>
        </p:nvSpPr>
        <p:spPr>
          <a:xfrm>
            <a:off x="359508" y="1295843"/>
            <a:ext cx="7620000" cy="3600450"/>
          </a:xfrm>
        </p:spPr>
        <p:txBody>
          <a:bodyPr>
            <a:normAutofit/>
          </a:bodyPr>
          <a:lstStyle/>
          <a:p>
            <a:r>
              <a:rPr lang="en-US" dirty="0"/>
              <a:t>Bicycle parking</a:t>
            </a:r>
          </a:p>
          <a:p>
            <a:r>
              <a:rPr lang="en-US" dirty="0"/>
              <a:t>Bicycles on transit vehicles</a:t>
            </a:r>
          </a:p>
          <a:p>
            <a:r>
              <a:rPr lang="en-US" dirty="0"/>
              <a:t>Bike share access to transit</a:t>
            </a:r>
          </a:p>
        </p:txBody>
      </p:sp>
      <p:sp>
        <p:nvSpPr>
          <p:cNvPr id="4" name="Slide Number Placeholder 3"/>
          <p:cNvSpPr>
            <a:spLocks noGrp="1"/>
          </p:cNvSpPr>
          <p:nvPr>
            <p:ph type="sldNum" sz="quarter" idx="12"/>
          </p:nvPr>
        </p:nvSpPr>
        <p:spPr/>
        <p:txBody>
          <a:bodyPr/>
          <a:lstStyle/>
          <a:p>
            <a:fld id="{588A7B10-5B59-5847-A2D4-DA6B67CC2B64}" type="slidenum">
              <a:rPr lang="en-US" smtClean="0"/>
              <a:t>22</a:t>
            </a:fld>
            <a:endParaRPr lang="en-US"/>
          </a:p>
        </p:txBody>
      </p:sp>
      <p:sp>
        <p:nvSpPr>
          <p:cNvPr id="5" name="TextBox 4">
            <a:extLst>
              <a:ext uri="{FF2B5EF4-FFF2-40B4-BE49-F238E27FC236}">
                <a16:creationId xmlns:a16="http://schemas.microsoft.com/office/drawing/2014/main" id="{92002825-B703-4D61-BC58-7A3E30518F0E}"/>
              </a:ext>
            </a:extLst>
          </p:cNvPr>
          <p:cNvSpPr txBox="1"/>
          <p:nvPr/>
        </p:nvSpPr>
        <p:spPr>
          <a:xfrm>
            <a:off x="2379971" y="4926915"/>
            <a:ext cx="2670753" cy="253916"/>
          </a:xfrm>
          <a:prstGeom prst="rect">
            <a:avLst/>
          </a:prstGeom>
          <a:noFill/>
        </p:spPr>
        <p:txBody>
          <a:bodyPr wrap="square" rtlCol="0">
            <a:spAutoFit/>
          </a:bodyPr>
          <a:lstStyle/>
          <a:p>
            <a:pPr algn="r"/>
            <a:r>
              <a:rPr lang="en-US" sz="1050" i="1" dirty="0"/>
              <a:t>pedbikeimages.org – Linda Shepard </a:t>
            </a:r>
            <a:r>
              <a:rPr lang="en-US" sz="1050" i="1" dirty="0" err="1"/>
              <a:t>Salzer</a:t>
            </a:r>
            <a:endParaRPr lang="en-US" sz="1050" i="1" dirty="0"/>
          </a:p>
        </p:txBody>
      </p:sp>
      <p:pic>
        <p:nvPicPr>
          <p:cNvPr id="6" name="Picture 2" descr="Ramp next to staircase which allows people to roll the bike up the staircase without lifting it ">
            <a:extLst>
              <a:ext uri="{FF2B5EF4-FFF2-40B4-BE49-F238E27FC236}">
                <a16:creationId xmlns:a16="http://schemas.microsoft.com/office/drawing/2014/main" id="{598FEBC8-AD52-4930-AEB0-5D47C68700E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769" b="24575"/>
          <a:stretch/>
        </p:blipFill>
        <p:spPr bwMode="auto">
          <a:xfrm>
            <a:off x="2048256" y="2979814"/>
            <a:ext cx="3002468" cy="194710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A group of bikes is parked at a bike rack on the sidewalk near a bus stop">
            <a:extLst>
              <a:ext uri="{FF2B5EF4-FFF2-40B4-BE49-F238E27FC236}">
                <a16:creationId xmlns:a16="http://schemas.microsoft.com/office/drawing/2014/main" id="{99067985-F460-4826-B883-F85EF98827C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1796"/>
          <a:stretch/>
        </p:blipFill>
        <p:spPr bwMode="auto">
          <a:xfrm>
            <a:off x="5818912" y="509499"/>
            <a:ext cx="2006727" cy="235400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31D1AD65-6D1D-48D0-A302-7A3D522F803E}"/>
              </a:ext>
            </a:extLst>
          </p:cNvPr>
          <p:cNvSpPr txBox="1"/>
          <p:nvPr/>
        </p:nvSpPr>
        <p:spPr>
          <a:xfrm rot="16200000">
            <a:off x="6865517" y="2852855"/>
            <a:ext cx="2204409" cy="253916"/>
          </a:xfrm>
          <a:prstGeom prst="rect">
            <a:avLst/>
          </a:prstGeom>
          <a:noFill/>
        </p:spPr>
        <p:txBody>
          <a:bodyPr wrap="square" rtlCol="0">
            <a:spAutoFit/>
          </a:bodyPr>
          <a:lstStyle/>
          <a:p>
            <a:pPr algn="r"/>
            <a:r>
              <a:rPr lang="en-US" sz="1050" i="1" dirty="0"/>
              <a:t>pedbikeimages.org – Dan Burden</a:t>
            </a:r>
          </a:p>
        </p:txBody>
      </p:sp>
      <p:pic>
        <p:nvPicPr>
          <p:cNvPr id="1028" name="Picture 4" descr="A bus in the road which has a bike in the front-of-bus bike rack. ">
            <a:extLst>
              <a:ext uri="{FF2B5EF4-FFF2-40B4-BE49-F238E27FC236}">
                <a16:creationId xmlns:a16="http://schemas.microsoft.com/office/drawing/2014/main" id="{5E535DA2-B45A-4A81-AF80-36ABB3490DA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29505" y="2979814"/>
            <a:ext cx="2596134" cy="1947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89708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Example: ARC </a:t>
            </a:r>
            <a:r>
              <a:rPr lang="en-US" sz="3600" i="1" dirty="0"/>
              <a:t>Walk. Bike. Thrive! </a:t>
            </a:r>
            <a:endParaRPr lang="en-US" sz="3600" dirty="0"/>
          </a:p>
        </p:txBody>
      </p:sp>
      <p:sp>
        <p:nvSpPr>
          <p:cNvPr id="3" name="Content Placeholder 2"/>
          <p:cNvSpPr>
            <a:spLocks noGrp="1"/>
          </p:cNvSpPr>
          <p:nvPr>
            <p:ph idx="1"/>
          </p:nvPr>
        </p:nvSpPr>
        <p:spPr>
          <a:xfrm>
            <a:off x="359508" y="1063229"/>
            <a:ext cx="7620000" cy="3737371"/>
          </a:xfrm>
        </p:spPr>
        <p:txBody>
          <a:bodyPr/>
          <a:lstStyle/>
          <a:p>
            <a:r>
              <a:rPr lang="en-US" dirty="0"/>
              <a:t>Atlanta Regional Commission active transportation plan</a:t>
            </a:r>
          </a:p>
          <a:p>
            <a:pPr lvl="1"/>
            <a:r>
              <a:rPr lang="en-US" dirty="0"/>
              <a:t>Focus on expanding pedestrian and bike infrastructure, safety/accessibility improvements</a:t>
            </a:r>
          </a:p>
          <a:p>
            <a:pPr lvl="1"/>
            <a:r>
              <a:rPr lang="en-US" dirty="0"/>
              <a:t>Explicitly ties pedestrian improvements to transit use</a:t>
            </a:r>
          </a:p>
          <a:p>
            <a:pPr lvl="2"/>
            <a:r>
              <a:rPr lang="en-US" dirty="0"/>
              <a:t>Improve roadways around transit</a:t>
            </a:r>
          </a:p>
          <a:p>
            <a:pPr lvl="2"/>
            <a:r>
              <a:rPr lang="en-US" dirty="0"/>
              <a:t>Improve pedestrian access to stops</a:t>
            </a:r>
          </a:p>
          <a:p>
            <a:pPr lvl="2"/>
            <a:r>
              <a:rPr lang="en-US" dirty="0"/>
              <a:t>Reduce conflict between bikeway and transit</a:t>
            </a:r>
          </a:p>
          <a:p>
            <a:pPr lvl="2"/>
            <a:r>
              <a:rPr lang="en-US" dirty="0"/>
              <a:t>Improve bike parking availability</a:t>
            </a:r>
          </a:p>
          <a:p>
            <a:pPr lvl="3"/>
            <a:endParaRPr lang="en-US" dirty="0"/>
          </a:p>
          <a:p>
            <a:pPr lvl="2"/>
            <a:endParaRPr lang="en-US" dirty="0"/>
          </a:p>
        </p:txBody>
      </p:sp>
      <p:sp>
        <p:nvSpPr>
          <p:cNvPr id="4" name="Slide Number Placeholder 3"/>
          <p:cNvSpPr>
            <a:spLocks noGrp="1"/>
          </p:cNvSpPr>
          <p:nvPr>
            <p:ph type="sldNum" sz="quarter" idx="12"/>
          </p:nvPr>
        </p:nvSpPr>
        <p:spPr/>
        <p:txBody>
          <a:bodyPr/>
          <a:lstStyle/>
          <a:p>
            <a:fld id="{588A7B10-5B59-5847-A2D4-DA6B67CC2B64}" type="slidenum">
              <a:rPr lang="en-US" smtClean="0"/>
              <a:t>23</a:t>
            </a:fld>
            <a:endParaRPr lang="en-US"/>
          </a:p>
        </p:txBody>
      </p:sp>
    </p:spTree>
    <p:extLst>
      <p:ext uri="{BB962C8B-B14F-4D97-AF65-F5344CB8AC3E}">
        <p14:creationId xmlns:p14="http://schemas.microsoft.com/office/powerpoint/2010/main" val="18641199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BCE9E-3D47-4D0D-A49A-2F425C099098}"/>
              </a:ext>
            </a:extLst>
          </p:cNvPr>
          <p:cNvSpPr>
            <a:spLocks noGrp="1"/>
          </p:cNvSpPr>
          <p:nvPr>
            <p:ph type="title"/>
          </p:nvPr>
        </p:nvSpPr>
        <p:spPr/>
        <p:txBody>
          <a:bodyPr>
            <a:normAutofit fontScale="90000"/>
          </a:bodyPr>
          <a:lstStyle/>
          <a:p>
            <a:r>
              <a:rPr lang="en-US" dirty="0"/>
              <a:t>Design and Guidance Resources</a:t>
            </a:r>
          </a:p>
        </p:txBody>
      </p:sp>
      <p:sp>
        <p:nvSpPr>
          <p:cNvPr id="3" name="Content Placeholder 2">
            <a:extLst>
              <a:ext uri="{FF2B5EF4-FFF2-40B4-BE49-F238E27FC236}">
                <a16:creationId xmlns:a16="http://schemas.microsoft.com/office/drawing/2014/main" id="{C10AD4CF-45AC-4BB1-80A8-1B078EFB9090}"/>
              </a:ext>
            </a:extLst>
          </p:cNvPr>
          <p:cNvSpPr>
            <a:spLocks noGrp="1"/>
          </p:cNvSpPr>
          <p:nvPr>
            <p:ph idx="1"/>
          </p:nvPr>
        </p:nvSpPr>
        <p:spPr/>
        <p:txBody>
          <a:bodyPr/>
          <a:lstStyle/>
          <a:p>
            <a:r>
              <a:rPr lang="en-US" dirty="0"/>
              <a:t>Available from:</a:t>
            </a:r>
          </a:p>
          <a:p>
            <a:pPr lvl="1"/>
            <a:r>
              <a:rPr lang="en-US" dirty="0"/>
              <a:t>Federal Highway Administration</a:t>
            </a:r>
          </a:p>
          <a:p>
            <a:pPr lvl="1"/>
            <a:r>
              <a:rPr lang="en-US" dirty="0"/>
              <a:t>Federal Transit Administration</a:t>
            </a:r>
          </a:p>
          <a:p>
            <a:pPr lvl="1"/>
            <a:r>
              <a:rPr lang="en-US" dirty="0"/>
              <a:t>National Association of City Transportation Officials</a:t>
            </a:r>
          </a:p>
          <a:p>
            <a:pPr lvl="1"/>
            <a:r>
              <a:rPr lang="en-US" dirty="0"/>
              <a:t>Institute of Transportation Engineers</a:t>
            </a:r>
          </a:p>
          <a:p>
            <a:pPr lvl="1"/>
            <a:r>
              <a:rPr lang="en-US" dirty="0"/>
              <a:t>American Public Transit Association</a:t>
            </a:r>
          </a:p>
          <a:p>
            <a:pPr lvl="1"/>
            <a:r>
              <a:rPr lang="en-US" dirty="0"/>
              <a:t>Transit Cooperative Research Program</a:t>
            </a:r>
          </a:p>
          <a:p>
            <a:pPr lvl="2"/>
            <a:r>
              <a:rPr lang="en-US" dirty="0"/>
              <a:t>Reports 95 and 153; Synthesis 62</a:t>
            </a:r>
          </a:p>
          <a:p>
            <a:pPr lvl="1"/>
            <a:endParaRPr lang="en-US" dirty="0"/>
          </a:p>
          <a:p>
            <a:endParaRPr lang="en-US" dirty="0"/>
          </a:p>
        </p:txBody>
      </p:sp>
      <p:sp>
        <p:nvSpPr>
          <p:cNvPr id="4" name="Slide Number Placeholder 3">
            <a:extLst>
              <a:ext uri="{FF2B5EF4-FFF2-40B4-BE49-F238E27FC236}">
                <a16:creationId xmlns:a16="http://schemas.microsoft.com/office/drawing/2014/main" id="{82D6ACA3-9218-4A6E-A672-54EC156F7836}"/>
              </a:ext>
            </a:extLst>
          </p:cNvPr>
          <p:cNvSpPr>
            <a:spLocks noGrp="1"/>
          </p:cNvSpPr>
          <p:nvPr>
            <p:ph type="sldNum" sz="quarter" idx="12"/>
          </p:nvPr>
        </p:nvSpPr>
        <p:spPr/>
        <p:txBody>
          <a:bodyPr/>
          <a:lstStyle/>
          <a:p>
            <a:fld id="{588A7B10-5B59-5847-A2D4-DA6B67CC2B64}" type="slidenum">
              <a:rPr lang="en-US" smtClean="0"/>
              <a:t>24</a:t>
            </a:fld>
            <a:endParaRPr lang="en-US"/>
          </a:p>
        </p:txBody>
      </p:sp>
    </p:spTree>
    <p:extLst>
      <p:ext uri="{BB962C8B-B14F-4D97-AF65-F5344CB8AC3E}">
        <p14:creationId xmlns:p14="http://schemas.microsoft.com/office/powerpoint/2010/main" val="15725868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508" y="205979"/>
            <a:ext cx="7791342" cy="857250"/>
          </a:xfrm>
        </p:spPr>
        <p:txBody>
          <a:bodyPr/>
          <a:lstStyle/>
          <a:p>
            <a:r>
              <a:rPr lang="en-US" sz="3200" dirty="0"/>
              <a:t>Legal Argument for Improved Transit Access</a:t>
            </a:r>
          </a:p>
        </p:txBody>
      </p:sp>
      <p:sp>
        <p:nvSpPr>
          <p:cNvPr id="4" name="Slide Number Placeholder 3"/>
          <p:cNvSpPr>
            <a:spLocks noGrp="1"/>
          </p:cNvSpPr>
          <p:nvPr>
            <p:ph type="sldNum" sz="quarter" idx="12"/>
          </p:nvPr>
        </p:nvSpPr>
        <p:spPr/>
        <p:txBody>
          <a:bodyPr/>
          <a:lstStyle/>
          <a:p>
            <a:fld id="{588A7B10-5B59-5847-A2D4-DA6B67CC2B64}" type="slidenum">
              <a:rPr lang="en-US" smtClean="0"/>
              <a:t>25</a:t>
            </a:fld>
            <a:endParaRPr lang="en-US"/>
          </a:p>
        </p:txBody>
      </p:sp>
      <p:pic>
        <p:nvPicPr>
          <p:cNvPr id="5" name="Picture 4" descr="Man loads his bike onto the front of a bus while other people wait to enter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5179" y="1203903"/>
            <a:ext cx="3776366" cy="2735694"/>
          </a:xfrm>
          <a:prstGeom prst="rect">
            <a:avLst/>
          </a:prstGeom>
        </p:spPr>
      </p:pic>
      <p:sp>
        <p:nvSpPr>
          <p:cNvPr id="6" name="TextBox 5"/>
          <p:cNvSpPr txBox="1"/>
          <p:nvPr/>
        </p:nvSpPr>
        <p:spPr>
          <a:xfrm>
            <a:off x="4512133" y="3913349"/>
            <a:ext cx="3519412" cy="261610"/>
          </a:xfrm>
          <a:prstGeom prst="rect">
            <a:avLst/>
          </a:prstGeom>
          <a:noFill/>
        </p:spPr>
        <p:txBody>
          <a:bodyPr wrap="square" rtlCol="0">
            <a:spAutoFit/>
          </a:bodyPr>
          <a:lstStyle/>
          <a:p>
            <a:pPr algn="r"/>
            <a:r>
              <a:rPr lang="en-US" sz="1050" i="1" dirty="0"/>
              <a:t>pedbikeimages.org - Toole Design Group </a:t>
            </a:r>
          </a:p>
        </p:txBody>
      </p:sp>
      <p:sp>
        <p:nvSpPr>
          <p:cNvPr id="3" name="Content Placeholder 2"/>
          <p:cNvSpPr>
            <a:spLocks noGrp="1"/>
          </p:cNvSpPr>
          <p:nvPr>
            <p:ph idx="1"/>
          </p:nvPr>
        </p:nvSpPr>
        <p:spPr>
          <a:xfrm>
            <a:off x="359508" y="1137685"/>
            <a:ext cx="3896100" cy="3799836"/>
          </a:xfrm>
        </p:spPr>
        <p:txBody>
          <a:bodyPr/>
          <a:lstStyle/>
          <a:p>
            <a:r>
              <a:rPr lang="en-US" sz="2400" dirty="0"/>
              <a:t>National trends</a:t>
            </a:r>
          </a:p>
          <a:p>
            <a:pPr lvl="1"/>
            <a:r>
              <a:rPr lang="en-US" sz="2400" dirty="0"/>
              <a:t>Transit agencies are increasingly held liable for safety of passengers while:</a:t>
            </a:r>
          </a:p>
          <a:p>
            <a:pPr lvl="2"/>
            <a:r>
              <a:rPr lang="en-US" sz="2000" dirty="0"/>
              <a:t>Waiting for transit</a:t>
            </a:r>
          </a:p>
          <a:p>
            <a:pPr lvl="2"/>
            <a:r>
              <a:rPr lang="en-US" sz="2000" dirty="0"/>
              <a:t>Getting on/off transit</a:t>
            </a:r>
          </a:p>
          <a:p>
            <a:pPr lvl="2"/>
            <a:r>
              <a:rPr lang="en-US" sz="2000" dirty="0"/>
              <a:t>Transferring between transit</a:t>
            </a:r>
          </a:p>
          <a:p>
            <a:pPr marL="777240" lvl="2" indent="0">
              <a:buNone/>
            </a:pPr>
            <a:endParaRPr lang="en-US" dirty="0"/>
          </a:p>
        </p:txBody>
      </p:sp>
    </p:spTree>
    <p:extLst>
      <p:ext uri="{BB962C8B-B14F-4D97-AF65-F5344CB8AC3E}">
        <p14:creationId xmlns:p14="http://schemas.microsoft.com/office/powerpoint/2010/main" val="20957664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p:txBody>
          <a:bodyPr/>
          <a:lstStyle/>
          <a:p>
            <a:r>
              <a:rPr lang="en-US" dirty="0"/>
              <a:t>Shared mobility</a:t>
            </a:r>
          </a:p>
        </p:txBody>
      </p:sp>
      <p:sp>
        <p:nvSpPr>
          <p:cNvPr id="3" name="Text Placeholder 2">
            <a:extLst>
              <a:ext uri="{FF2B5EF4-FFF2-40B4-BE49-F238E27FC236}">
                <a16:creationId xmlns:a16="http://schemas.microsoft.com/office/drawing/2014/main" id="{83335C01-C9DF-4675-A0E1-750BFF885A3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26</a:t>
            </a:fld>
            <a:endParaRPr lang="en-US"/>
          </a:p>
        </p:txBody>
      </p:sp>
    </p:spTree>
    <p:extLst>
      <p:ext uri="{BB962C8B-B14F-4D97-AF65-F5344CB8AC3E}">
        <p14:creationId xmlns:p14="http://schemas.microsoft.com/office/powerpoint/2010/main" val="2661187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Shared Mobility</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200150"/>
            <a:ext cx="4927195" cy="3600450"/>
          </a:xfrm>
        </p:spPr>
        <p:txBody>
          <a:bodyPr>
            <a:normAutofit lnSpcReduction="10000"/>
          </a:bodyPr>
          <a:lstStyle/>
          <a:p>
            <a:r>
              <a:rPr lang="en-US" dirty="0"/>
              <a:t>Carsharing</a:t>
            </a:r>
          </a:p>
          <a:p>
            <a:pPr lvl="1"/>
            <a:r>
              <a:rPr lang="en-US" dirty="0"/>
              <a:t>Zipcar, car2go</a:t>
            </a:r>
          </a:p>
          <a:p>
            <a:r>
              <a:rPr lang="en-US" dirty="0" err="1"/>
              <a:t>Ridesourcing</a:t>
            </a:r>
            <a:r>
              <a:rPr lang="en-US" dirty="0"/>
              <a:t> or </a:t>
            </a:r>
            <a:r>
              <a:rPr lang="en-US" dirty="0" err="1"/>
              <a:t>ridehailing</a:t>
            </a:r>
            <a:endParaRPr lang="en-US" dirty="0"/>
          </a:p>
          <a:p>
            <a:pPr lvl="1"/>
            <a:r>
              <a:rPr lang="en-US" dirty="0"/>
              <a:t>Transportation Network Companies (TNC) like Uber, Lyft</a:t>
            </a:r>
          </a:p>
          <a:p>
            <a:r>
              <a:rPr lang="en-US" dirty="0"/>
              <a:t>Shared </a:t>
            </a:r>
            <a:r>
              <a:rPr lang="en-US" dirty="0" err="1"/>
              <a:t>micromobility</a:t>
            </a:r>
            <a:endParaRPr lang="en-US" dirty="0"/>
          </a:p>
          <a:p>
            <a:pPr lvl="1"/>
            <a:r>
              <a:rPr lang="en-US" dirty="0"/>
              <a:t>Bike share</a:t>
            </a:r>
          </a:p>
          <a:p>
            <a:pPr lvl="2"/>
            <a:r>
              <a:rPr lang="en-US" dirty="0"/>
              <a:t>Including electric assist bikes</a:t>
            </a:r>
          </a:p>
          <a:p>
            <a:pPr lvl="1"/>
            <a:r>
              <a:rPr lang="en-US" dirty="0"/>
              <a:t>Electric kick scooters</a:t>
            </a:r>
          </a:p>
          <a:p>
            <a:pPr lvl="1"/>
            <a:r>
              <a:rPr lang="en-US" dirty="0"/>
              <a:t>Other small vehicles</a:t>
            </a:r>
          </a:p>
          <a:p>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27</a:t>
            </a:fld>
            <a:endParaRPr lang="en-US" dirty="0"/>
          </a:p>
        </p:txBody>
      </p:sp>
      <p:pic>
        <p:nvPicPr>
          <p:cNvPr id="6" name="Picture 5" descr="Multiple bike share bikes parked at a dock on the side of the street ">
            <a:extLst>
              <a:ext uri="{FF2B5EF4-FFF2-40B4-BE49-F238E27FC236}">
                <a16:creationId xmlns:a16="http://schemas.microsoft.com/office/drawing/2014/main" id="{E3F5B90A-DB78-4F0E-BC1A-A2A089853ACC}"/>
              </a:ext>
            </a:extLst>
          </p:cNvPr>
          <p:cNvPicPr>
            <a:picLocks noChangeAspect="1"/>
          </p:cNvPicPr>
          <p:nvPr/>
        </p:nvPicPr>
        <p:blipFill rotWithShape="1">
          <a:blip r:embed="rId3"/>
          <a:srcRect l="16362" t="6885" r="28822" b="9348"/>
          <a:stretch/>
        </p:blipFill>
        <p:spPr>
          <a:xfrm>
            <a:off x="5286703" y="1053354"/>
            <a:ext cx="2649666" cy="3036791"/>
          </a:xfrm>
          <a:prstGeom prst="rect">
            <a:avLst/>
          </a:prstGeom>
          <a:ln>
            <a:solidFill>
              <a:schemeClr val="tx1"/>
            </a:solidFill>
          </a:ln>
        </p:spPr>
      </p:pic>
      <p:sp>
        <p:nvSpPr>
          <p:cNvPr id="8" name="TextBox 7">
            <a:extLst>
              <a:ext uri="{FF2B5EF4-FFF2-40B4-BE49-F238E27FC236}">
                <a16:creationId xmlns:a16="http://schemas.microsoft.com/office/drawing/2014/main" id="{9FA68C35-414C-43AE-9D94-15238E05E35F}"/>
              </a:ext>
            </a:extLst>
          </p:cNvPr>
          <p:cNvSpPr txBox="1"/>
          <p:nvPr/>
        </p:nvSpPr>
        <p:spPr>
          <a:xfrm>
            <a:off x="4924425" y="4096261"/>
            <a:ext cx="3135312" cy="261610"/>
          </a:xfrm>
          <a:prstGeom prst="rect">
            <a:avLst/>
          </a:prstGeom>
          <a:noFill/>
        </p:spPr>
        <p:txBody>
          <a:bodyPr wrap="square" rtlCol="0">
            <a:spAutoFit/>
          </a:bodyPr>
          <a:lstStyle/>
          <a:p>
            <a:pPr algn="r"/>
            <a:r>
              <a:rPr lang="en-US" sz="1050" i="1" dirty="0"/>
              <a:t>pedbikeimages.org – Ryan Snyder</a:t>
            </a:r>
          </a:p>
        </p:txBody>
      </p:sp>
    </p:spTree>
    <p:extLst>
      <p:ext uri="{BB962C8B-B14F-4D97-AF65-F5344CB8AC3E}">
        <p14:creationId xmlns:p14="http://schemas.microsoft.com/office/powerpoint/2010/main" val="30018721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2E88D6-8129-4E2F-8AAA-A91DECA1B94F}"/>
              </a:ext>
            </a:extLst>
          </p:cNvPr>
          <p:cNvSpPr>
            <a:spLocks noGrp="1"/>
          </p:cNvSpPr>
          <p:nvPr>
            <p:ph type="title"/>
          </p:nvPr>
        </p:nvSpPr>
        <p:spPr/>
        <p:txBody>
          <a:bodyPr>
            <a:normAutofit fontScale="90000"/>
          </a:bodyPr>
          <a:lstStyle/>
          <a:p>
            <a:r>
              <a:rPr lang="en-US" dirty="0"/>
              <a:t>Shared Mobility Service Models</a:t>
            </a:r>
          </a:p>
        </p:txBody>
      </p:sp>
      <p:pic>
        <p:nvPicPr>
          <p:cNvPr id="5" name="Content Placeholder 4" descr="Figure on shared mobiliity service models. The 1st column (on the left), titled &quot;Membership-based self-service models&quot;, contains the following items: bikesharing; carsharing; carpooling; on-demand ridesharing; scooter sharing; vanpooling. The 2nd column, titled &quot;peer-to-peer self-service models&quot;, contains the following items: bikesharing; carsharing. The 3rd column, titled &quot;non-membership self-service models&quot;, contains the following items: bikesharing; car rental; casual carpooling. The 4th column, titled &quot;for-hire service models&quot;, contains the following items: courier network services (CNS); liveries/limousines/pedicabs; ridesourcing/TNCs; Taxis/E-hail. The 5th column, titled &quot;mass transit systems&quot;, contains the following items: public transportation; micro and alternative transit services (including microtransit, paratransit, and shuttles)">
            <a:extLst>
              <a:ext uri="{FF2B5EF4-FFF2-40B4-BE49-F238E27FC236}">
                <a16:creationId xmlns:a16="http://schemas.microsoft.com/office/drawing/2014/main" id="{968F46D2-D249-4C76-91A0-067DA58D7A96}"/>
              </a:ext>
            </a:extLst>
          </p:cNvPr>
          <p:cNvPicPr>
            <a:picLocks noGrp="1" noChangeAspect="1"/>
          </p:cNvPicPr>
          <p:nvPr>
            <p:ph idx="1"/>
          </p:nvPr>
        </p:nvPicPr>
        <p:blipFill rotWithShape="1">
          <a:blip r:embed="rId3"/>
          <a:srcRect t="15955"/>
          <a:stretch/>
        </p:blipFill>
        <p:spPr>
          <a:xfrm>
            <a:off x="164540" y="1135371"/>
            <a:ext cx="8009935" cy="2872757"/>
          </a:xfrm>
          <a:prstGeom prst="rect">
            <a:avLst/>
          </a:prstGeom>
        </p:spPr>
      </p:pic>
      <p:sp>
        <p:nvSpPr>
          <p:cNvPr id="4" name="Slide Number Placeholder 3">
            <a:extLst>
              <a:ext uri="{FF2B5EF4-FFF2-40B4-BE49-F238E27FC236}">
                <a16:creationId xmlns:a16="http://schemas.microsoft.com/office/drawing/2014/main" id="{A563CBCD-CE4C-4E8F-AA2D-576043F1CF67}"/>
              </a:ext>
            </a:extLst>
          </p:cNvPr>
          <p:cNvSpPr>
            <a:spLocks noGrp="1"/>
          </p:cNvSpPr>
          <p:nvPr>
            <p:ph type="sldNum" sz="quarter" idx="12"/>
          </p:nvPr>
        </p:nvSpPr>
        <p:spPr/>
        <p:txBody>
          <a:bodyPr/>
          <a:lstStyle/>
          <a:p>
            <a:fld id="{588A7B10-5B59-5847-A2D4-DA6B67CC2B64}" type="slidenum">
              <a:rPr lang="en-US" smtClean="0"/>
              <a:t>28</a:t>
            </a:fld>
            <a:endParaRPr lang="en-US"/>
          </a:p>
        </p:txBody>
      </p:sp>
      <p:sp>
        <p:nvSpPr>
          <p:cNvPr id="6" name="TextBox 5">
            <a:extLst>
              <a:ext uri="{FF2B5EF4-FFF2-40B4-BE49-F238E27FC236}">
                <a16:creationId xmlns:a16="http://schemas.microsoft.com/office/drawing/2014/main" id="{AD5ED6AC-439B-407E-8BF8-36781B983FFC}"/>
              </a:ext>
            </a:extLst>
          </p:cNvPr>
          <p:cNvSpPr txBox="1"/>
          <p:nvPr/>
        </p:nvSpPr>
        <p:spPr>
          <a:xfrm>
            <a:off x="5039163" y="4008128"/>
            <a:ext cx="3135312" cy="261610"/>
          </a:xfrm>
          <a:prstGeom prst="rect">
            <a:avLst/>
          </a:prstGeom>
          <a:noFill/>
        </p:spPr>
        <p:txBody>
          <a:bodyPr wrap="square" rtlCol="0">
            <a:spAutoFit/>
          </a:bodyPr>
          <a:lstStyle/>
          <a:p>
            <a:pPr algn="r"/>
            <a:r>
              <a:rPr lang="en-US" sz="1050" i="1" dirty="0"/>
              <a:t>FHWA</a:t>
            </a:r>
          </a:p>
        </p:txBody>
      </p:sp>
    </p:spTree>
    <p:extLst>
      <p:ext uri="{BB962C8B-B14F-4D97-AF65-F5344CB8AC3E}">
        <p14:creationId xmlns:p14="http://schemas.microsoft.com/office/powerpoint/2010/main" val="2902429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a:xfrm>
            <a:off x="359508" y="293661"/>
            <a:ext cx="7620000" cy="857250"/>
          </a:xfrm>
        </p:spPr>
        <p:txBody>
          <a:bodyPr/>
          <a:lstStyle/>
          <a:p>
            <a:r>
              <a:rPr lang="en-US" sz="4000" dirty="0"/>
              <a:t>Planning for and Managing Shared </a:t>
            </a:r>
            <a:r>
              <a:rPr lang="en-US" sz="4000" dirty="0" err="1"/>
              <a:t>Micromobility</a:t>
            </a:r>
            <a:endParaRPr lang="en-US" sz="4000" dirty="0"/>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362988"/>
            <a:ext cx="7620000" cy="3600450"/>
          </a:xfrm>
        </p:spPr>
        <p:txBody>
          <a:bodyPr/>
          <a:lstStyle/>
          <a:p>
            <a:r>
              <a:rPr lang="en-US" dirty="0"/>
              <a:t>Safety </a:t>
            </a:r>
          </a:p>
          <a:p>
            <a:r>
              <a:rPr lang="en-US" dirty="0"/>
              <a:t>Accessibility</a:t>
            </a:r>
          </a:p>
          <a:p>
            <a:r>
              <a:rPr lang="en-US" dirty="0"/>
              <a:t>Equity</a:t>
            </a:r>
          </a:p>
          <a:p>
            <a:r>
              <a:rPr lang="en-US" dirty="0"/>
              <a:t>Fees and pricing</a:t>
            </a:r>
          </a:p>
          <a:p>
            <a:r>
              <a:rPr lang="en-US" dirty="0"/>
              <a:t>Data sharing</a:t>
            </a:r>
          </a:p>
          <a:p>
            <a:r>
              <a:rPr lang="en-US" dirty="0"/>
              <a:t>Parking/right of way</a:t>
            </a:r>
          </a:p>
          <a:p>
            <a:r>
              <a:rPr lang="en-US" dirty="0"/>
              <a:t>Integration with other modes</a:t>
            </a:r>
          </a:p>
          <a:p>
            <a:r>
              <a:rPr lang="en-US" dirty="0"/>
              <a:t>Community engagement</a:t>
            </a:r>
          </a:p>
          <a:p>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29</a:t>
            </a:fld>
            <a:endParaRPr lang="en-US" dirty="0"/>
          </a:p>
        </p:txBody>
      </p:sp>
      <p:pic>
        <p:nvPicPr>
          <p:cNvPr id="5" name="Picture 4" descr="Docked bikeshare system in san jose">
            <a:extLst>
              <a:ext uri="{FF2B5EF4-FFF2-40B4-BE49-F238E27FC236}">
                <a16:creationId xmlns:a16="http://schemas.microsoft.com/office/drawing/2014/main" id="{A682AE53-581D-4204-88F7-98833207CD58}"/>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t="14930" b="5016"/>
          <a:stretch/>
        </p:blipFill>
        <p:spPr>
          <a:xfrm>
            <a:off x="4736537" y="1200150"/>
            <a:ext cx="3101278" cy="2557506"/>
          </a:xfrm>
          <a:prstGeom prst="rect">
            <a:avLst/>
          </a:prstGeom>
        </p:spPr>
      </p:pic>
      <p:sp>
        <p:nvSpPr>
          <p:cNvPr id="6" name="TextBox 5">
            <a:extLst>
              <a:ext uri="{FF2B5EF4-FFF2-40B4-BE49-F238E27FC236}">
                <a16:creationId xmlns:a16="http://schemas.microsoft.com/office/drawing/2014/main" id="{24DD777A-4583-475A-A7C6-54DDBC629089}"/>
              </a:ext>
            </a:extLst>
          </p:cNvPr>
          <p:cNvSpPr txBox="1"/>
          <p:nvPr/>
        </p:nvSpPr>
        <p:spPr>
          <a:xfrm>
            <a:off x="4832959" y="3764933"/>
            <a:ext cx="3004856" cy="261610"/>
          </a:xfrm>
          <a:prstGeom prst="rect">
            <a:avLst/>
          </a:prstGeom>
          <a:noFill/>
        </p:spPr>
        <p:txBody>
          <a:bodyPr wrap="square" rtlCol="0">
            <a:spAutoFit/>
          </a:bodyPr>
          <a:lstStyle/>
          <a:p>
            <a:pPr algn="r"/>
            <a:r>
              <a:rPr lang="en-US" sz="1050" i="1" dirty="0"/>
              <a:t>Kristen Langford – pedbikeimages.org</a:t>
            </a:r>
          </a:p>
        </p:txBody>
      </p:sp>
    </p:spTree>
    <p:extLst>
      <p:ext uri="{BB962C8B-B14F-4D97-AF65-F5344CB8AC3E}">
        <p14:creationId xmlns:p14="http://schemas.microsoft.com/office/powerpoint/2010/main" val="13059216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50D9F3-7293-47BF-866F-DDA86524CB26}"/>
              </a:ext>
            </a:extLst>
          </p:cNvPr>
          <p:cNvSpPr>
            <a:spLocks noGrp="1"/>
          </p:cNvSpPr>
          <p:nvPr>
            <p:ph type="title"/>
          </p:nvPr>
        </p:nvSpPr>
        <p:spPr/>
        <p:txBody>
          <a:bodyPr/>
          <a:lstStyle/>
          <a:p>
            <a:r>
              <a:rPr lang="en-US" dirty="0"/>
              <a:t>Why Walk, Bike, and Transit?</a:t>
            </a:r>
          </a:p>
        </p:txBody>
      </p:sp>
      <p:sp>
        <p:nvSpPr>
          <p:cNvPr id="3" name="Content Placeholder 2">
            <a:extLst>
              <a:ext uri="{FF2B5EF4-FFF2-40B4-BE49-F238E27FC236}">
                <a16:creationId xmlns:a16="http://schemas.microsoft.com/office/drawing/2014/main" id="{8D14B61E-80B2-4BE7-96C0-ACD5047D1D67}"/>
              </a:ext>
            </a:extLst>
          </p:cNvPr>
          <p:cNvSpPr>
            <a:spLocks noGrp="1"/>
          </p:cNvSpPr>
          <p:nvPr>
            <p:ph idx="1"/>
          </p:nvPr>
        </p:nvSpPr>
        <p:spPr>
          <a:xfrm>
            <a:off x="359508" y="1200150"/>
            <a:ext cx="4712222" cy="3600450"/>
          </a:xfrm>
        </p:spPr>
        <p:txBody>
          <a:bodyPr>
            <a:normAutofit/>
          </a:bodyPr>
          <a:lstStyle/>
          <a:p>
            <a:r>
              <a:rPr lang="en-US" sz="2800" dirty="0"/>
              <a:t>85% of transit trips are accessed by walking</a:t>
            </a:r>
          </a:p>
          <a:p>
            <a:r>
              <a:rPr lang="en-US" sz="2800" dirty="0"/>
              <a:t>1 in 6 walking trips is made to access transit</a:t>
            </a:r>
          </a:p>
          <a:p>
            <a:r>
              <a:rPr lang="en-US" sz="2800" dirty="0"/>
              <a:t>Bicycling and walking can extend the reach of a transit trip</a:t>
            </a:r>
          </a:p>
        </p:txBody>
      </p:sp>
      <p:sp>
        <p:nvSpPr>
          <p:cNvPr id="4" name="Slide Number Placeholder 3">
            <a:extLst>
              <a:ext uri="{FF2B5EF4-FFF2-40B4-BE49-F238E27FC236}">
                <a16:creationId xmlns:a16="http://schemas.microsoft.com/office/drawing/2014/main" id="{D8AD0E18-8E6E-4FDE-9EC1-A33D94AF1D27}"/>
              </a:ext>
            </a:extLst>
          </p:cNvPr>
          <p:cNvSpPr>
            <a:spLocks noGrp="1"/>
          </p:cNvSpPr>
          <p:nvPr>
            <p:ph type="sldNum" sz="quarter" idx="12"/>
          </p:nvPr>
        </p:nvSpPr>
        <p:spPr/>
        <p:txBody>
          <a:bodyPr/>
          <a:lstStyle/>
          <a:p>
            <a:fld id="{588A7B10-5B59-5847-A2D4-DA6B67CC2B64}" type="slidenum">
              <a:rPr lang="en-US" smtClean="0"/>
              <a:t>3</a:t>
            </a:fld>
            <a:endParaRPr lang="en-US"/>
          </a:p>
        </p:txBody>
      </p:sp>
      <p:pic>
        <p:nvPicPr>
          <p:cNvPr id="5" name="Picture 4" descr="Two people ride in the back of the bus. The middle section of the bus has bike racks and two bikes are parked in these racks. ">
            <a:extLst>
              <a:ext uri="{FF2B5EF4-FFF2-40B4-BE49-F238E27FC236}">
                <a16:creationId xmlns:a16="http://schemas.microsoft.com/office/drawing/2014/main" id="{0979A3DA-39A9-405A-B7E2-D05BA66EC263}"/>
              </a:ext>
            </a:extLst>
          </p:cNvPr>
          <p:cNvPicPr>
            <a:picLocks noChangeAspect="1"/>
          </p:cNvPicPr>
          <p:nvPr/>
        </p:nvPicPr>
        <p:blipFill>
          <a:blip r:embed="rId3"/>
          <a:srcRect/>
          <a:stretch/>
        </p:blipFill>
        <p:spPr>
          <a:xfrm>
            <a:off x="4896729" y="1350336"/>
            <a:ext cx="3246474" cy="2434855"/>
          </a:xfrm>
          <a:prstGeom prst="rect">
            <a:avLst/>
          </a:prstGeom>
        </p:spPr>
      </p:pic>
      <p:sp>
        <p:nvSpPr>
          <p:cNvPr id="6" name="TextBox 5">
            <a:extLst>
              <a:ext uri="{FF2B5EF4-FFF2-40B4-BE49-F238E27FC236}">
                <a16:creationId xmlns:a16="http://schemas.microsoft.com/office/drawing/2014/main" id="{8ED295F2-CB8C-4783-A89D-57B0EBCD457E}"/>
              </a:ext>
            </a:extLst>
          </p:cNvPr>
          <p:cNvSpPr txBox="1"/>
          <p:nvPr/>
        </p:nvSpPr>
        <p:spPr>
          <a:xfrm>
            <a:off x="4816746" y="3816811"/>
            <a:ext cx="3326457" cy="415498"/>
          </a:xfrm>
          <a:prstGeom prst="rect">
            <a:avLst/>
          </a:prstGeom>
          <a:noFill/>
        </p:spPr>
        <p:txBody>
          <a:bodyPr wrap="square" rtlCol="0">
            <a:spAutoFit/>
          </a:bodyPr>
          <a:lstStyle/>
          <a:p>
            <a:pPr algn="r"/>
            <a:r>
              <a:rPr lang="en-US" sz="1050" i="1" dirty="0"/>
              <a:t>Pedbikeimages.org - Philip Demosthenes  </a:t>
            </a:r>
            <a:br>
              <a:rPr lang="en-US" sz="1050" i="1" dirty="0"/>
            </a:br>
            <a:endParaRPr lang="en-US" sz="1050" i="1" dirty="0"/>
          </a:p>
        </p:txBody>
      </p:sp>
    </p:spTree>
    <p:extLst>
      <p:ext uri="{BB962C8B-B14F-4D97-AF65-F5344CB8AC3E}">
        <p14:creationId xmlns:p14="http://schemas.microsoft.com/office/powerpoint/2010/main" val="4021343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194631-CA2A-4FF3-A777-2822B8C2AD09}"/>
              </a:ext>
            </a:extLst>
          </p:cNvPr>
          <p:cNvSpPr>
            <a:spLocks noGrp="1"/>
          </p:cNvSpPr>
          <p:nvPr>
            <p:ph type="title"/>
          </p:nvPr>
        </p:nvSpPr>
        <p:spPr/>
        <p:txBody>
          <a:bodyPr/>
          <a:lstStyle/>
          <a:p>
            <a:r>
              <a:rPr lang="en-US" dirty="0"/>
              <a:t>Bike Share</a:t>
            </a:r>
          </a:p>
        </p:txBody>
      </p:sp>
      <p:sp>
        <p:nvSpPr>
          <p:cNvPr id="3" name="Content Placeholder 2">
            <a:extLst>
              <a:ext uri="{FF2B5EF4-FFF2-40B4-BE49-F238E27FC236}">
                <a16:creationId xmlns:a16="http://schemas.microsoft.com/office/drawing/2014/main" id="{DABDF05E-FC35-4916-8A51-22BD1C251ECE}"/>
              </a:ext>
            </a:extLst>
          </p:cNvPr>
          <p:cNvSpPr>
            <a:spLocks noGrp="1"/>
          </p:cNvSpPr>
          <p:nvPr>
            <p:ph idx="1"/>
          </p:nvPr>
        </p:nvSpPr>
        <p:spPr/>
        <p:txBody>
          <a:bodyPr/>
          <a:lstStyle/>
          <a:p>
            <a:r>
              <a:rPr lang="en-US" dirty="0"/>
              <a:t>2007: launch of IT-based public bike sharing in the U.S.</a:t>
            </a:r>
          </a:p>
          <a:p>
            <a:pPr lvl="1"/>
            <a:r>
              <a:rPr lang="en-US" dirty="0"/>
              <a:t>Exponential growth since 2011</a:t>
            </a:r>
          </a:p>
          <a:p>
            <a:r>
              <a:rPr lang="en-US" dirty="0"/>
              <a:t>Good for point-to-point or roundtrip</a:t>
            </a:r>
          </a:p>
          <a:p>
            <a:r>
              <a:rPr lang="en-US" dirty="0"/>
              <a:t>Station-based (docked) vs. free-floating (</a:t>
            </a:r>
            <a:r>
              <a:rPr lang="en-US" dirty="0" err="1"/>
              <a:t>dockless</a:t>
            </a:r>
            <a:r>
              <a:rPr lang="en-US" dirty="0"/>
              <a:t>)</a:t>
            </a:r>
          </a:p>
          <a:p>
            <a:r>
              <a:rPr lang="en-US" dirty="0"/>
              <a:t>Bicycles can be pedal-powered or electric-assist</a:t>
            </a:r>
          </a:p>
          <a:p>
            <a:r>
              <a:rPr lang="en-US" dirty="0"/>
              <a:t>Membership: annual, monthly, daily, or per-trip</a:t>
            </a:r>
          </a:p>
          <a:p>
            <a:r>
              <a:rPr lang="en-US" dirty="0"/>
              <a:t>Implementation: government, non-profit, and/or private company</a:t>
            </a:r>
          </a:p>
        </p:txBody>
      </p:sp>
      <p:sp>
        <p:nvSpPr>
          <p:cNvPr id="4" name="Slide Number Placeholder 3">
            <a:extLst>
              <a:ext uri="{FF2B5EF4-FFF2-40B4-BE49-F238E27FC236}">
                <a16:creationId xmlns:a16="http://schemas.microsoft.com/office/drawing/2014/main" id="{E9108163-A26F-46B0-AF6D-FA750A68F4A5}"/>
              </a:ext>
            </a:extLst>
          </p:cNvPr>
          <p:cNvSpPr>
            <a:spLocks noGrp="1"/>
          </p:cNvSpPr>
          <p:nvPr>
            <p:ph type="sldNum" sz="quarter" idx="12"/>
          </p:nvPr>
        </p:nvSpPr>
        <p:spPr/>
        <p:txBody>
          <a:bodyPr/>
          <a:lstStyle/>
          <a:p>
            <a:fld id="{588A7B10-5B59-5847-A2D4-DA6B67CC2B64}" type="slidenum">
              <a:rPr lang="en-US" smtClean="0"/>
              <a:t>30</a:t>
            </a:fld>
            <a:endParaRPr lang="en-US"/>
          </a:p>
        </p:txBody>
      </p:sp>
    </p:spTree>
    <p:extLst>
      <p:ext uri="{BB962C8B-B14F-4D97-AF65-F5344CB8AC3E}">
        <p14:creationId xmlns:p14="http://schemas.microsoft.com/office/powerpoint/2010/main" val="1018771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9781A-A9A0-4C70-889A-66B27D7FF1F7}"/>
              </a:ext>
            </a:extLst>
          </p:cNvPr>
          <p:cNvSpPr>
            <a:spLocks noGrp="1"/>
          </p:cNvSpPr>
          <p:nvPr>
            <p:ph type="title"/>
          </p:nvPr>
        </p:nvSpPr>
        <p:spPr/>
        <p:txBody>
          <a:bodyPr/>
          <a:lstStyle/>
          <a:p>
            <a:r>
              <a:rPr lang="en-US" dirty="0" err="1"/>
              <a:t>Micromobility</a:t>
            </a:r>
            <a:r>
              <a:rPr lang="en-US" dirty="0"/>
              <a:t> Use Trends</a:t>
            </a:r>
          </a:p>
        </p:txBody>
      </p:sp>
      <p:sp>
        <p:nvSpPr>
          <p:cNvPr id="4" name="Slide Number Placeholder 3">
            <a:extLst>
              <a:ext uri="{FF2B5EF4-FFF2-40B4-BE49-F238E27FC236}">
                <a16:creationId xmlns:a16="http://schemas.microsoft.com/office/drawing/2014/main" id="{BF708E92-5800-44A4-9B7C-1458DFFA4F32}"/>
              </a:ext>
            </a:extLst>
          </p:cNvPr>
          <p:cNvSpPr>
            <a:spLocks noGrp="1"/>
          </p:cNvSpPr>
          <p:nvPr>
            <p:ph type="sldNum" sz="quarter" idx="12"/>
          </p:nvPr>
        </p:nvSpPr>
        <p:spPr/>
        <p:txBody>
          <a:bodyPr/>
          <a:lstStyle/>
          <a:p>
            <a:fld id="{588A7B10-5B59-5847-A2D4-DA6B67CC2B64}" type="slidenum">
              <a:rPr lang="en-US" smtClean="0"/>
              <a:t>31</a:t>
            </a:fld>
            <a:endParaRPr lang="en-US"/>
          </a:p>
        </p:txBody>
      </p:sp>
      <p:sp>
        <p:nvSpPr>
          <p:cNvPr id="7" name="TextBox 6">
            <a:extLst>
              <a:ext uri="{FF2B5EF4-FFF2-40B4-BE49-F238E27FC236}">
                <a16:creationId xmlns:a16="http://schemas.microsoft.com/office/drawing/2014/main" id="{D5DA56B6-4F9C-424C-A510-AC27535681F7}"/>
              </a:ext>
            </a:extLst>
          </p:cNvPr>
          <p:cNvSpPr txBox="1"/>
          <p:nvPr/>
        </p:nvSpPr>
        <p:spPr>
          <a:xfrm>
            <a:off x="3981450" y="4869119"/>
            <a:ext cx="3575858" cy="253916"/>
          </a:xfrm>
          <a:prstGeom prst="rect">
            <a:avLst/>
          </a:prstGeom>
          <a:noFill/>
        </p:spPr>
        <p:txBody>
          <a:bodyPr wrap="square" rtlCol="0">
            <a:spAutoFit/>
          </a:bodyPr>
          <a:lstStyle/>
          <a:p>
            <a:pPr algn="r"/>
            <a:r>
              <a:rPr lang="en-US" sz="1050" i="1" dirty="0"/>
              <a:t>NACTO</a:t>
            </a:r>
          </a:p>
        </p:txBody>
      </p:sp>
      <p:pic>
        <p:nvPicPr>
          <p:cNvPr id="1028" name="Picture 4" descr="Bar chart. Shows micromobility use trends from 2010 to 2018 for scooter share, dockless bike share, and station-based bike share. From 2010 to 2016, only station-based bike share was used and it increased from 321 K users to 28 M users. In 2017, there was a small contribution from dockless bike share and the total users hits 35 M. In 2018, when scooter share was introduced, the total users increased to 84 M. ">
            <a:extLst>
              <a:ext uri="{FF2B5EF4-FFF2-40B4-BE49-F238E27FC236}">
                <a16:creationId xmlns:a16="http://schemas.microsoft.com/office/drawing/2014/main" id="{7C2CB506-F7EF-4AED-832F-61BDB6CC295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688" t="18518" r="14505" b="9456"/>
          <a:stretch/>
        </p:blipFill>
        <p:spPr bwMode="auto">
          <a:xfrm>
            <a:off x="807009" y="1101329"/>
            <a:ext cx="6895751" cy="380589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https://nacto.org/wp-content/uploads/2019/04/84-Million-Trips.png">
            <a:extLst>
              <a:ext uri="{FF2B5EF4-FFF2-40B4-BE49-F238E27FC236}">
                <a16:creationId xmlns:a16="http://schemas.microsoft.com/office/drawing/2014/main" id="{CF999743-1ED1-4508-BC83-6256F7DFA12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750" t="18518" r="64187" b="66633"/>
          <a:stretch/>
        </p:blipFill>
        <p:spPr bwMode="auto">
          <a:xfrm>
            <a:off x="1600200" y="1101329"/>
            <a:ext cx="3585478" cy="16228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55032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2BBA3-3475-4CB1-A88E-694481E17257}"/>
              </a:ext>
            </a:extLst>
          </p:cNvPr>
          <p:cNvSpPr>
            <a:spLocks noGrp="1"/>
          </p:cNvSpPr>
          <p:nvPr>
            <p:ph type="title"/>
          </p:nvPr>
        </p:nvSpPr>
        <p:spPr/>
        <p:txBody>
          <a:bodyPr/>
          <a:lstStyle/>
          <a:p>
            <a:r>
              <a:rPr lang="en-US" dirty="0"/>
              <a:t>E-bikes and Bike Share</a:t>
            </a:r>
          </a:p>
        </p:txBody>
      </p:sp>
      <p:sp>
        <p:nvSpPr>
          <p:cNvPr id="3" name="Content Placeholder 2">
            <a:extLst>
              <a:ext uri="{FF2B5EF4-FFF2-40B4-BE49-F238E27FC236}">
                <a16:creationId xmlns:a16="http://schemas.microsoft.com/office/drawing/2014/main" id="{1C7B871E-AE91-45DD-A065-D41ABB451240}"/>
              </a:ext>
            </a:extLst>
          </p:cNvPr>
          <p:cNvSpPr>
            <a:spLocks noGrp="1"/>
          </p:cNvSpPr>
          <p:nvPr>
            <p:ph idx="1"/>
          </p:nvPr>
        </p:nvSpPr>
        <p:spPr/>
        <p:txBody>
          <a:bodyPr/>
          <a:lstStyle/>
          <a:p>
            <a:r>
              <a:rPr lang="en-US" dirty="0"/>
              <a:t>Exist as part of docked and </a:t>
            </a:r>
            <a:r>
              <a:rPr lang="en-US" dirty="0" err="1"/>
              <a:t>dockless</a:t>
            </a:r>
            <a:r>
              <a:rPr lang="en-US" dirty="0"/>
              <a:t> systems</a:t>
            </a:r>
          </a:p>
          <a:p>
            <a:r>
              <a:rPr lang="en-US" dirty="0"/>
              <a:t>Potential to provide mobility to more areas and groups</a:t>
            </a:r>
          </a:p>
          <a:p>
            <a:pPr lvl="1"/>
            <a:r>
              <a:rPr lang="en-US" dirty="0"/>
              <a:t>Topography/hills</a:t>
            </a:r>
          </a:p>
          <a:p>
            <a:pPr lvl="1"/>
            <a:r>
              <a:rPr lang="en-US" dirty="0"/>
              <a:t>Older adults</a:t>
            </a:r>
          </a:p>
          <a:p>
            <a:r>
              <a:rPr lang="en-US" dirty="0"/>
              <a:t>High daily use rates per vehicle compared to other shared </a:t>
            </a:r>
            <a:r>
              <a:rPr lang="en-US" dirty="0" err="1"/>
              <a:t>micromobility</a:t>
            </a:r>
            <a:r>
              <a:rPr lang="en-US" dirty="0"/>
              <a:t> options</a:t>
            </a:r>
          </a:p>
          <a:p>
            <a:pPr lvl="1"/>
            <a:r>
              <a:rPr lang="en-US" dirty="0"/>
              <a:t>In US cities with mixed-fleet bikeshares, e-bikes are used twice as frequently as traditional pedal bikes</a:t>
            </a:r>
          </a:p>
        </p:txBody>
      </p:sp>
      <p:sp>
        <p:nvSpPr>
          <p:cNvPr id="4" name="Slide Number Placeholder 3">
            <a:extLst>
              <a:ext uri="{FF2B5EF4-FFF2-40B4-BE49-F238E27FC236}">
                <a16:creationId xmlns:a16="http://schemas.microsoft.com/office/drawing/2014/main" id="{F7D5B57D-3796-4C0A-BDD9-ED1BACDC5A06}"/>
              </a:ext>
            </a:extLst>
          </p:cNvPr>
          <p:cNvSpPr>
            <a:spLocks noGrp="1"/>
          </p:cNvSpPr>
          <p:nvPr>
            <p:ph type="sldNum" sz="quarter" idx="12"/>
          </p:nvPr>
        </p:nvSpPr>
        <p:spPr/>
        <p:txBody>
          <a:bodyPr/>
          <a:lstStyle/>
          <a:p>
            <a:fld id="{588A7B10-5B59-5847-A2D4-DA6B67CC2B64}" type="slidenum">
              <a:rPr lang="en-US" smtClean="0"/>
              <a:t>32</a:t>
            </a:fld>
            <a:endParaRPr lang="en-US"/>
          </a:p>
        </p:txBody>
      </p:sp>
    </p:spTree>
    <p:extLst>
      <p:ext uri="{BB962C8B-B14F-4D97-AF65-F5344CB8AC3E}">
        <p14:creationId xmlns:p14="http://schemas.microsoft.com/office/powerpoint/2010/main" val="1449248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E-scooters</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200150"/>
            <a:ext cx="7620000" cy="3600450"/>
          </a:xfrm>
        </p:spPr>
        <p:txBody>
          <a:bodyPr/>
          <a:lstStyle/>
          <a:p>
            <a:r>
              <a:rPr lang="en-US" dirty="0" err="1"/>
              <a:t>Dockless</a:t>
            </a:r>
            <a:r>
              <a:rPr lang="en-US" dirty="0"/>
              <a:t> electric kick scooter rental systems emerged in the U.S. in 2018</a:t>
            </a:r>
            <a:endParaRPr lang="en-US" dirty="0">
              <a:highlight>
                <a:srgbClr val="FFFF00"/>
              </a:highlight>
            </a:endParaRPr>
          </a:p>
          <a:p>
            <a:r>
              <a:rPr lang="en-US" dirty="0"/>
              <a:t>Accounted for &gt;50% of shared </a:t>
            </a:r>
            <a:r>
              <a:rPr lang="en-US" dirty="0" err="1"/>
              <a:t>micromobility</a:t>
            </a:r>
            <a:r>
              <a:rPr lang="en-US" dirty="0"/>
              <a:t> rides in 2018</a:t>
            </a:r>
          </a:p>
          <a:p>
            <a:r>
              <a:rPr lang="en-US" dirty="0"/>
              <a:t>Legal status can be difficult</a:t>
            </a:r>
          </a:p>
          <a:p>
            <a:r>
              <a:rPr lang="en-US" dirty="0"/>
              <a:t>Industry volatility</a:t>
            </a:r>
          </a:p>
          <a:p>
            <a:r>
              <a:rPr lang="en-US" dirty="0"/>
              <a:t>Data challenges</a:t>
            </a:r>
          </a:p>
          <a:p>
            <a:pPr lvl="1"/>
            <a:r>
              <a:rPr lang="en-US" dirty="0"/>
              <a:t>Injury reporting</a:t>
            </a:r>
          </a:p>
          <a:p>
            <a:pPr lvl="1"/>
            <a:r>
              <a:rPr lang="en-US" dirty="0"/>
              <a:t>Data standards and sharing</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33</a:t>
            </a:fld>
            <a:endParaRPr lang="en-US" dirty="0"/>
          </a:p>
        </p:txBody>
      </p:sp>
    </p:spTree>
    <p:extLst>
      <p:ext uri="{BB962C8B-B14F-4D97-AF65-F5344CB8AC3E}">
        <p14:creationId xmlns:p14="http://schemas.microsoft.com/office/powerpoint/2010/main" val="23063851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A2581-6B99-4423-B51D-15877F441631}"/>
              </a:ext>
            </a:extLst>
          </p:cNvPr>
          <p:cNvSpPr>
            <a:spLocks noGrp="1"/>
          </p:cNvSpPr>
          <p:nvPr>
            <p:ph type="title"/>
          </p:nvPr>
        </p:nvSpPr>
        <p:spPr>
          <a:xfrm>
            <a:off x="359508" y="281135"/>
            <a:ext cx="7620000" cy="857250"/>
          </a:xfrm>
        </p:spPr>
        <p:txBody>
          <a:bodyPr>
            <a:normAutofit fontScale="90000"/>
          </a:bodyPr>
          <a:lstStyle/>
          <a:p>
            <a:r>
              <a:rPr lang="en-US" dirty="0"/>
              <a:t>Example: San Francisco’s proactive approach to crash data collection</a:t>
            </a:r>
          </a:p>
        </p:txBody>
      </p:sp>
      <p:sp>
        <p:nvSpPr>
          <p:cNvPr id="3" name="Content Placeholder 2">
            <a:extLst>
              <a:ext uri="{FF2B5EF4-FFF2-40B4-BE49-F238E27FC236}">
                <a16:creationId xmlns:a16="http://schemas.microsoft.com/office/drawing/2014/main" id="{81B04B92-E680-4FD0-9F84-76C41976E385}"/>
              </a:ext>
            </a:extLst>
          </p:cNvPr>
          <p:cNvSpPr>
            <a:spLocks noGrp="1"/>
          </p:cNvSpPr>
          <p:nvPr>
            <p:ph idx="1"/>
          </p:nvPr>
        </p:nvSpPr>
        <p:spPr>
          <a:xfrm>
            <a:off x="359508" y="1457864"/>
            <a:ext cx="4281503" cy="3342736"/>
          </a:xfrm>
        </p:spPr>
        <p:txBody>
          <a:bodyPr>
            <a:normAutofit/>
          </a:bodyPr>
          <a:lstStyle/>
          <a:p>
            <a:r>
              <a:rPr lang="en-US" sz="2400" dirty="0"/>
              <a:t>Updated police crash report and trauma registry questions to support “tagging” of incidents involving emerging modes</a:t>
            </a:r>
          </a:p>
        </p:txBody>
      </p:sp>
      <p:pic>
        <p:nvPicPr>
          <p:cNvPr id="4" name="Picture 3" descr="Report from Vision Zero San Francisco titled &quot;How to Classify New Modes of Transportation&quot; ">
            <a:extLst>
              <a:ext uri="{FF2B5EF4-FFF2-40B4-BE49-F238E27FC236}">
                <a16:creationId xmlns:a16="http://schemas.microsoft.com/office/drawing/2014/main" id="{899A2756-CAF7-4226-A44F-395C5C246B41}"/>
              </a:ext>
            </a:extLst>
          </p:cNvPr>
          <p:cNvPicPr>
            <a:picLocks noChangeAspect="1"/>
          </p:cNvPicPr>
          <p:nvPr/>
        </p:nvPicPr>
        <p:blipFill rotWithShape="1">
          <a:blip r:embed="rId3"/>
          <a:srcRect l="32111" t="16204" r="32889" b="3209"/>
          <a:stretch/>
        </p:blipFill>
        <p:spPr>
          <a:xfrm>
            <a:off x="5055510" y="1336159"/>
            <a:ext cx="2829033" cy="3663992"/>
          </a:xfrm>
          <a:prstGeom prst="rect">
            <a:avLst/>
          </a:prstGeom>
        </p:spPr>
      </p:pic>
    </p:spTree>
    <p:extLst>
      <p:ext uri="{BB962C8B-B14F-4D97-AF65-F5344CB8AC3E}">
        <p14:creationId xmlns:p14="http://schemas.microsoft.com/office/powerpoint/2010/main" val="3029834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Micromobility</a:t>
            </a:r>
            <a:r>
              <a:rPr lang="en-US" dirty="0"/>
              <a:t> and Transit</a:t>
            </a:r>
          </a:p>
        </p:txBody>
      </p:sp>
      <p:sp>
        <p:nvSpPr>
          <p:cNvPr id="3" name="Content Placeholder 2"/>
          <p:cNvSpPr>
            <a:spLocks noGrp="1"/>
          </p:cNvSpPr>
          <p:nvPr>
            <p:ph idx="1"/>
          </p:nvPr>
        </p:nvSpPr>
        <p:spPr>
          <a:xfrm>
            <a:off x="359508" y="1063229"/>
            <a:ext cx="7620000" cy="3737371"/>
          </a:xfrm>
        </p:spPr>
        <p:txBody>
          <a:bodyPr>
            <a:normAutofit/>
          </a:bodyPr>
          <a:lstStyle/>
          <a:p>
            <a:r>
              <a:rPr lang="en-US" dirty="0"/>
              <a:t>Transit ridership and bikeshare use</a:t>
            </a:r>
          </a:p>
          <a:p>
            <a:pPr lvl="1"/>
            <a:r>
              <a:rPr lang="en-US" dirty="0"/>
              <a:t>Relationship may be density-dependent</a:t>
            </a:r>
          </a:p>
          <a:p>
            <a:r>
              <a:rPr lang="en-US" dirty="0"/>
              <a:t>Bikeshare can alleviate crowding on transit vehicles</a:t>
            </a:r>
          </a:p>
          <a:p>
            <a:pPr lvl="1"/>
            <a:r>
              <a:rPr lang="en-US" dirty="0"/>
              <a:t>Fewer bikes on transit</a:t>
            </a:r>
          </a:p>
          <a:p>
            <a:pPr lvl="1"/>
            <a:r>
              <a:rPr lang="en-US" dirty="0"/>
              <a:t>Substitution for short transit trips</a:t>
            </a:r>
          </a:p>
          <a:p>
            <a:r>
              <a:rPr lang="en-US" dirty="0"/>
              <a:t>Challenges</a:t>
            </a:r>
          </a:p>
          <a:p>
            <a:pPr lvl="1"/>
            <a:r>
              <a:rPr lang="en-US" dirty="0"/>
              <a:t>Compliance with funding sources</a:t>
            </a:r>
          </a:p>
          <a:p>
            <a:pPr lvl="1"/>
            <a:r>
              <a:rPr lang="en-US" dirty="0"/>
              <a:t>Coordination with private operators</a:t>
            </a:r>
          </a:p>
          <a:p>
            <a:pPr marL="411480" lvl="1" indent="0">
              <a:buNone/>
            </a:pPr>
            <a:endParaRPr lang="en-US" dirty="0"/>
          </a:p>
          <a:p>
            <a:endParaRPr lang="en-US" dirty="0"/>
          </a:p>
          <a:p>
            <a:endParaRPr lang="en-US" dirty="0"/>
          </a:p>
          <a:p>
            <a:endParaRPr lang="en-US" dirty="0"/>
          </a:p>
        </p:txBody>
      </p:sp>
      <p:sp>
        <p:nvSpPr>
          <p:cNvPr id="4" name="Slide Number Placeholder 3"/>
          <p:cNvSpPr>
            <a:spLocks noGrp="1"/>
          </p:cNvSpPr>
          <p:nvPr>
            <p:ph type="sldNum" sz="quarter" idx="12"/>
          </p:nvPr>
        </p:nvSpPr>
        <p:spPr/>
        <p:txBody>
          <a:bodyPr/>
          <a:lstStyle/>
          <a:p>
            <a:fld id="{588A7B10-5B59-5847-A2D4-DA6B67CC2B64}" type="slidenum">
              <a:rPr lang="en-US" smtClean="0"/>
              <a:t>35</a:t>
            </a:fld>
            <a:endParaRPr lang="en-US"/>
          </a:p>
        </p:txBody>
      </p:sp>
    </p:spTree>
    <p:extLst>
      <p:ext uri="{BB962C8B-B14F-4D97-AF65-F5344CB8AC3E}">
        <p14:creationId xmlns:p14="http://schemas.microsoft.com/office/powerpoint/2010/main" val="2983852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Future Directions</a:t>
            </a:r>
          </a:p>
        </p:txBody>
      </p:sp>
      <p:sp>
        <p:nvSpPr>
          <p:cNvPr id="3" name="Content Placeholder 2"/>
          <p:cNvSpPr>
            <a:spLocks noGrp="1"/>
          </p:cNvSpPr>
          <p:nvPr>
            <p:ph idx="1"/>
          </p:nvPr>
        </p:nvSpPr>
        <p:spPr>
          <a:xfrm>
            <a:off x="359508" y="1200149"/>
            <a:ext cx="7620000" cy="3701459"/>
          </a:xfrm>
        </p:spPr>
        <p:txBody>
          <a:bodyPr>
            <a:normAutofit/>
          </a:bodyPr>
          <a:lstStyle/>
          <a:p>
            <a:r>
              <a:rPr lang="en-US" dirty="0"/>
              <a:t>Integrating bike share and transit-fare systems</a:t>
            </a:r>
          </a:p>
          <a:p>
            <a:pPr lvl="1"/>
            <a:r>
              <a:rPr lang="en-US" dirty="0"/>
              <a:t>Reduce barriers to use</a:t>
            </a:r>
          </a:p>
          <a:p>
            <a:r>
              <a:rPr lang="en-US" dirty="0"/>
              <a:t>Increased equity</a:t>
            </a:r>
          </a:p>
          <a:p>
            <a:pPr lvl="1"/>
            <a:r>
              <a:rPr lang="en-US" dirty="0"/>
              <a:t>Extension of bike access to underserved areas of city</a:t>
            </a:r>
          </a:p>
          <a:p>
            <a:pPr lvl="1"/>
            <a:r>
              <a:rPr lang="en-US" dirty="0"/>
              <a:t>Information and options for underrepresented demographics</a:t>
            </a:r>
          </a:p>
          <a:p>
            <a:pPr lvl="1"/>
            <a:endParaRPr lang="en-US" dirty="0"/>
          </a:p>
        </p:txBody>
      </p:sp>
      <p:sp>
        <p:nvSpPr>
          <p:cNvPr id="4" name="Slide Number Placeholder 3"/>
          <p:cNvSpPr>
            <a:spLocks noGrp="1"/>
          </p:cNvSpPr>
          <p:nvPr>
            <p:ph type="sldNum" sz="quarter" idx="12"/>
          </p:nvPr>
        </p:nvSpPr>
        <p:spPr/>
        <p:txBody>
          <a:bodyPr/>
          <a:lstStyle/>
          <a:p>
            <a:fld id="{588A7B10-5B59-5847-A2D4-DA6B67CC2B64}" type="slidenum">
              <a:rPr lang="en-US" smtClean="0"/>
              <a:t>36</a:t>
            </a:fld>
            <a:endParaRPr lang="en-US"/>
          </a:p>
        </p:txBody>
      </p:sp>
    </p:spTree>
    <p:extLst>
      <p:ext uri="{BB962C8B-B14F-4D97-AF65-F5344CB8AC3E}">
        <p14:creationId xmlns:p14="http://schemas.microsoft.com/office/powerpoint/2010/main" val="14817860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err="1"/>
              <a:t>Ridesourcing</a:t>
            </a:r>
            <a:r>
              <a:rPr lang="en-US" dirty="0"/>
              <a:t> (</a:t>
            </a:r>
            <a:r>
              <a:rPr lang="en-US" dirty="0" err="1"/>
              <a:t>Ridehailing</a:t>
            </a:r>
            <a:r>
              <a:rPr lang="en-US" dirty="0"/>
              <a:t>)</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p:txBody>
          <a:bodyPr>
            <a:normAutofit/>
          </a:bodyPr>
          <a:lstStyle/>
          <a:p>
            <a:r>
              <a:rPr lang="en-US" dirty="0"/>
              <a:t>Use a mobile app to connect passengers with drivers</a:t>
            </a:r>
          </a:p>
          <a:p>
            <a:pPr lvl="1"/>
            <a:r>
              <a:rPr lang="en-US" dirty="0"/>
              <a:t>Unlike taxi/limousine, drivers use their personal vehicles</a:t>
            </a:r>
          </a:p>
          <a:p>
            <a:r>
              <a:rPr lang="en-US" dirty="0"/>
              <a:t>UC-Davis study of seven major US cities</a:t>
            </a:r>
          </a:p>
          <a:p>
            <a:pPr lvl="1"/>
            <a:r>
              <a:rPr lang="en-US" dirty="0"/>
              <a:t>49-61% of </a:t>
            </a:r>
            <a:r>
              <a:rPr lang="en-US" dirty="0" err="1"/>
              <a:t>ridesourced</a:t>
            </a:r>
            <a:r>
              <a:rPr lang="en-US" dirty="0"/>
              <a:t> trips would have otherwise been taken by transit, walking, biking, or not taken at all</a:t>
            </a:r>
          </a:p>
          <a:p>
            <a:pPr lvl="1"/>
            <a:r>
              <a:rPr lang="en-US" dirty="0"/>
              <a:t>Relationship with transit (substitutive or complementary)? It may depend on the type of transit</a:t>
            </a:r>
          </a:p>
          <a:p>
            <a:r>
              <a:rPr lang="en-US" dirty="0"/>
              <a:t>Users most likely to be young, college-educated, affluent, and living in urban areas</a:t>
            </a:r>
          </a:p>
          <a:p>
            <a:pPr marL="411480" lvl="1" indent="0">
              <a:buNone/>
            </a:pPr>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37</a:t>
            </a:fld>
            <a:endParaRPr lang="en-US" dirty="0"/>
          </a:p>
        </p:txBody>
      </p:sp>
    </p:spTree>
    <p:extLst>
      <p:ext uri="{BB962C8B-B14F-4D97-AF65-F5344CB8AC3E}">
        <p14:creationId xmlns:p14="http://schemas.microsoft.com/office/powerpoint/2010/main" val="10026129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Ridesourcing</a:t>
            </a:r>
            <a:r>
              <a:rPr lang="en-US" dirty="0"/>
              <a:t> and Transit</a:t>
            </a:r>
          </a:p>
        </p:txBody>
      </p:sp>
      <p:sp>
        <p:nvSpPr>
          <p:cNvPr id="3" name="Content Placeholder 2"/>
          <p:cNvSpPr>
            <a:spLocks noGrp="1"/>
          </p:cNvSpPr>
          <p:nvPr>
            <p:ph idx="1"/>
          </p:nvPr>
        </p:nvSpPr>
        <p:spPr>
          <a:xfrm>
            <a:off x="359508" y="1063229"/>
            <a:ext cx="7620000" cy="3737371"/>
          </a:xfrm>
        </p:spPr>
        <p:txBody>
          <a:bodyPr>
            <a:normAutofit/>
          </a:bodyPr>
          <a:lstStyle/>
          <a:p>
            <a:r>
              <a:rPr lang="en-US" dirty="0"/>
              <a:t>Partnerships between transit agencies and transportation network companies (TNCs)</a:t>
            </a:r>
          </a:p>
          <a:p>
            <a:pPr lvl="1"/>
            <a:r>
              <a:rPr lang="en-US" dirty="0"/>
              <a:t>Commonly provides subsidized TNC trips</a:t>
            </a:r>
          </a:p>
          <a:p>
            <a:pPr lvl="1"/>
            <a:r>
              <a:rPr lang="en-US" dirty="0"/>
              <a:t>May target first/last mile connections, paratransit users, people in low-density areas, late-night riders, and/or “guaranteed ride home” participants</a:t>
            </a:r>
          </a:p>
          <a:p>
            <a:r>
              <a:rPr lang="en-US" dirty="0"/>
              <a:t>Challenges</a:t>
            </a:r>
          </a:p>
          <a:p>
            <a:pPr lvl="1"/>
            <a:r>
              <a:rPr lang="en-US" dirty="0"/>
              <a:t>Data-sharing agreements</a:t>
            </a:r>
          </a:p>
          <a:p>
            <a:pPr lvl="1"/>
            <a:r>
              <a:rPr lang="en-US" dirty="0"/>
              <a:t>ADA compliance</a:t>
            </a:r>
          </a:p>
          <a:p>
            <a:pPr lvl="1"/>
            <a:r>
              <a:rPr lang="en-US" dirty="0" err="1"/>
              <a:t>Ridesourced</a:t>
            </a:r>
            <a:r>
              <a:rPr lang="en-US" dirty="0"/>
              <a:t> rides replacing transit trips</a:t>
            </a:r>
          </a:p>
          <a:p>
            <a:endParaRPr lang="en-US" dirty="0"/>
          </a:p>
          <a:p>
            <a:endParaRPr lang="en-US" dirty="0"/>
          </a:p>
          <a:p>
            <a:endParaRPr lang="en-US" dirty="0"/>
          </a:p>
        </p:txBody>
      </p:sp>
      <p:sp>
        <p:nvSpPr>
          <p:cNvPr id="4" name="Slide Number Placeholder 3"/>
          <p:cNvSpPr>
            <a:spLocks noGrp="1"/>
          </p:cNvSpPr>
          <p:nvPr>
            <p:ph type="sldNum" sz="quarter" idx="12"/>
          </p:nvPr>
        </p:nvSpPr>
        <p:spPr/>
        <p:txBody>
          <a:bodyPr/>
          <a:lstStyle/>
          <a:p>
            <a:fld id="{588A7B10-5B59-5847-A2D4-DA6B67CC2B64}" type="slidenum">
              <a:rPr lang="en-US" smtClean="0"/>
              <a:t>38</a:t>
            </a:fld>
            <a:endParaRPr lang="en-US"/>
          </a:p>
        </p:txBody>
      </p:sp>
    </p:spTree>
    <p:extLst>
      <p:ext uri="{BB962C8B-B14F-4D97-AF65-F5344CB8AC3E}">
        <p14:creationId xmlns:p14="http://schemas.microsoft.com/office/powerpoint/2010/main" val="15582544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BCE9E-3D47-4D0D-A49A-2F425C099098}"/>
              </a:ext>
            </a:extLst>
          </p:cNvPr>
          <p:cNvSpPr>
            <a:spLocks noGrp="1"/>
          </p:cNvSpPr>
          <p:nvPr>
            <p:ph type="title"/>
          </p:nvPr>
        </p:nvSpPr>
        <p:spPr/>
        <p:txBody>
          <a:bodyPr>
            <a:normAutofit/>
          </a:bodyPr>
          <a:lstStyle/>
          <a:p>
            <a:r>
              <a:rPr lang="en-US" dirty="0"/>
              <a:t>Shared Mobility Resources</a:t>
            </a:r>
          </a:p>
        </p:txBody>
      </p:sp>
      <p:sp>
        <p:nvSpPr>
          <p:cNvPr id="3" name="Content Placeholder 2">
            <a:extLst>
              <a:ext uri="{FF2B5EF4-FFF2-40B4-BE49-F238E27FC236}">
                <a16:creationId xmlns:a16="http://schemas.microsoft.com/office/drawing/2014/main" id="{C10AD4CF-45AC-4BB1-80A8-1B078EFB9090}"/>
              </a:ext>
            </a:extLst>
          </p:cNvPr>
          <p:cNvSpPr>
            <a:spLocks noGrp="1"/>
          </p:cNvSpPr>
          <p:nvPr>
            <p:ph idx="1"/>
          </p:nvPr>
        </p:nvSpPr>
        <p:spPr/>
        <p:txBody>
          <a:bodyPr/>
          <a:lstStyle/>
          <a:p>
            <a:r>
              <a:rPr lang="en-US" dirty="0"/>
              <a:t>Available from:</a:t>
            </a:r>
          </a:p>
          <a:p>
            <a:pPr lvl="1"/>
            <a:r>
              <a:rPr lang="en-US" dirty="0"/>
              <a:t>Shared Use Mobility Center</a:t>
            </a:r>
          </a:p>
          <a:p>
            <a:pPr lvl="1"/>
            <a:r>
              <a:rPr lang="en-US" dirty="0"/>
              <a:t>National Association of City Transportation Officials</a:t>
            </a:r>
          </a:p>
          <a:p>
            <a:pPr lvl="1"/>
            <a:r>
              <a:rPr lang="en-US" dirty="0"/>
              <a:t>Better Bike Share Partnership</a:t>
            </a:r>
          </a:p>
          <a:p>
            <a:pPr lvl="1"/>
            <a:r>
              <a:rPr lang="en-US" dirty="0"/>
              <a:t>North American Bikeshare Association</a:t>
            </a:r>
          </a:p>
          <a:p>
            <a:pPr lvl="1"/>
            <a:r>
              <a:rPr lang="en-US" dirty="0"/>
              <a:t>Federal Highway Administration</a:t>
            </a:r>
          </a:p>
          <a:p>
            <a:pPr lvl="1"/>
            <a:r>
              <a:rPr lang="en-US" dirty="0"/>
              <a:t>Federal Transit Administration</a:t>
            </a:r>
          </a:p>
          <a:p>
            <a:endParaRPr lang="en-US" dirty="0"/>
          </a:p>
        </p:txBody>
      </p:sp>
      <p:sp>
        <p:nvSpPr>
          <p:cNvPr id="4" name="Slide Number Placeholder 3">
            <a:extLst>
              <a:ext uri="{FF2B5EF4-FFF2-40B4-BE49-F238E27FC236}">
                <a16:creationId xmlns:a16="http://schemas.microsoft.com/office/drawing/2014/main" id="{82D6ACA3-9218-4A6E-A672-54EC156F7836}"/>
              </a:ext>
            </a:extLst>
          </p:cNvPr>
          <p:cNvSpPr>
            <a:spLocks noGrp="1"/>
          </p:cNvSpPr>
          <p:nvPr>
            <p:ph type="sldNum" sz="quarter" idx="12"/>
          </p:nvPr>
        </p:nvSpPr>
        <p:spPr/>
        <p:txBody>
          <a:bodyPr/>
          <a:lstStyle/>
          <a:p>
            <a:fld id="{588A7B10-5B59-5847-A2D4-DA6B67CC2B64}" type="slidenum">
              <a:rPr lang="en-US" smtClean="0"/>
              <a:t>39</a:t>
            </a:fld>
            <a:endParaRPr lang="en-US"/>
          </a:p>
        </p:txBody>
      </p:sp>
    </p:spTree>
    <p:extLst>
      <p:ext uri="{BB962C8B-B14F-4D97-AF65-F5344CB8AC3E}">
        <p14:creationId xmlns:p14="http://schemas.microsoft.com/office/powerpoint/2010/main" val="17184377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3957" y="479673"/>
            <a:ext cx="7277759" cy="372111"/>
          </a:xfrm>
        </p:spPr>
        <p:txBody>
          <a:bodyPr/>
          <a:lstStyle/>
          <a:p>
            <a:r>
              <a:rPr lang="en-US" sz="4000" dirty="0"/>
              <a:t>Benefits of Improving Bicycle and Pedestrian Access to Transit </a:t>
            </a:r>
          </a:p>
        </p:txBody>
      </p:sp>
      <p:sp>
        <p:nvSpPr>
          <p:cNvPr id="3" name="Content Placeholder 2"/>
          <p:cNvSpPr>
            <a:spLocks noGrp="1"/>
          </p:cNvSpPr>
          <p:nvPr>
            <p:ph idx="1"/>
          </p:nvPr>
        </p:nvSpPr>
        <p:spPr>
          <a:xfrm>
            <a:off x="338243" y="1359638"/>
            <a:ext cx="7620000" cy="3600450"/>
          </a:xfrm>
        </p:spPr>
        <p:txBody>
          <a:bodyPr>
            <a:normAutofit/>
          </a:bodyPr>
          <a:lstStyle/>
          <a:p>
            <a:r>
              <a:rPr lang="en-US" dirty="0"/>
              <a:t>Transit depends on safe pedestrian access</a:t>
            </a:r>
          </a:p>
          <a:p>
            <a:r>
              <a:rPr lang="en-US" dirty="0"/>
              <a:t>Help improve equity</a:t>
            </a:r>
          </a:p>
          <a:p>
            <a:r>
              <a:rPr lang="en-US" dirty="0"/>
              <a:t>Make the transit system work better for riders</a:t>
            </a:r>
          </a:p>
          <a:p>
            <a:r>
              <a:rPr lang="en-US" dirty="0"/>
              <a:t>Support more multimodal trips and more options</a:t>
            </a:r>
          </a:p>
          <a:p>
            <a:r>
              <a:rPr lang="en-US" dirty="0"/>
              <a:t>Improve health and wellbeing</a:t>
            </a:r>
          </a:p>
        </p:txBody>
      </p:sp>
      <p:sp>
        <p:nvSpPr>
          <p:cNvPr id="4" name="Slide Number Placeholder 3"/>
          <p:cNvSpPr>
            <a:spLocks noGrp="1"/>
          </p:cNvSpPr>
          <p:nvPr>
            <p:ph type="sldNum" sz="quarter" idx="12"/>
          </p:nvPr>
        </p:nvSpPr>
        <p:spPr/>
        <p:txBody>
          <a:bodyPr/>
          <a:lstStyle/>
          <a:p>
            <a:fld id="{588A7B10-5B59-5847-A2D4-DA6B67CC2B64}" type="slidenum">
              <a:rPr lang="en-US" smtClean="0"/>
              <a:t>4</a:t>
            </a:fld>
            <a:endParaRPr lang="en-US"/>
          </a:p>
        </p:txBody>
      </p:sp>
    </p:spTree>
    <p:extLst>
      <p:ext uri="{BB962C8B-B14F-4D97-AF65-F5344CB8AC3E}">
        <p14:creationId xmlns:p14="http://schemas.microsoft.com/office/powerpoint/2010/main" val="18500383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p:txBody>
          <a:bodyPr/>
          <a:lstStyle/>
          <a:p>
            <a:r>
              <a:rPr lang="en-US" dirty="0"/>
              <a:t>Curbside management</a:t>
            </a:r>
          </a:p>
        </p:txBody>
      </p:sp>
      <p:sp>
        <p:nvSpPr>
          <p:cNvPr id="3" name="Text Placeholder 2">
            <a:extLst>
              <a:ext uri="{FF2B5EF4-FFF2-40B4-BE49-F238E27FC236}">
                <a16:creationId xmlns:a16="http://schemas.microsoft.com/office/drawing/2014/main" id="{83335C01-C9DF-4675-A0E1-750BFF885A3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40</a:t>
            </a:fld>
            <a:endParaRPr lang="en-US"/>
          </a:p>
        </p:txBody>
      </p:sp>
    </p:spTree>
    <p:extLst>
      <p:ext uri="{BB962C8B-B14F-4D97-AF65-F5344CB8AC3E}">
        <p14:creationId xmlns:p14="http://schemas.microsoft.com/office/powerpoint/2010/main" val="30190260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a:xfrm>
            <a:off x="359508" y="205979"/>
            <a:ext cx="7908192" cy="857250"/>
          </a:xfrm>
        </p:spPr>
        <p:txBody>
          <a:bodyPr/>
          <a:lstStyle/>
          <a:p>
            <a:r>
              <a:rPr lang="en-US" dirty="0"/>
              <a:t>What is curbside management?</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p:txBody>
          <a:bodyPr/>
          <a:lstStyle/>
          <a:p>
            <a:r>
              <a:rPr lang="en-US" dirty="0"/>
              <a:t>Traditional </a:t>
            </a:r>
          </a:p>
          <a:p>
            <a:pPr lvl="1"/>
            <a:r>
              <a:rPr lang="en-US" dirty="0"/>
              <a:t>Transit</a:t>
            </a:r>
          </a:p>
          <a:p>
            <a:pPr lvl="1"/>
            <a:r>
              <a:rPr lang="en-US" dirty="0"/>
              <a:t>Parking (storage) </a:t>
            </a:r>
          </a:p>
          <a:p>
            <a:pPr lvl="1"/>
            <a:r>
              <a:rPr lang="en-US" dirty="0"/>
              <a:t>Pedestrian/bicycle</a:t>
            </a:r>
          </a:p>
          <a:p>
            <a:r>
              <a:rPr lang="en-US" dirty="0"/>
              <a:t>New demands for curb space  </a:t>
            </a:r>
          </a:p>
          <a:p>
            <a:pPr lvl="1"/>
            <a:r>
              <a:rPr lang="en-US" dirty="0" err="1"/>
              <a:t>Ridesourcing</a:t>
            </a:r>
            <a:r>
              <a:rPr lang="en-US" dirty="0"/>
              <a:t>/</a:t>
            </a:r>
            <a:r>
              <a:rPr lang="en-US" dirty="0" err="1"/>
              <a:t>micromobility</a:t>
            </a:r>
            <a:endParaRPr lang="en-US" dirty="0"/>
          </a:p>
          <a:p>
            <a:pPr lvl="1"/>
            <a:r>
              <a:rPr lang="en-US" dirty="0"/>
              <a:t>Freight</a:t>
            </a:r>
          </a:p>
          <a:p>
            <a:pPr lvl="1"/>
            <a:r>
              <a:rPr lang="en-US" dirty="0"/>
              <a:t>Activation</a:t>
            </a:r>
          </a:p>
          <a:p>
            <a:pPr marL="411480" lvl="1" indent="0">
              <a:buNone/>
            </a:pPr>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41</a:t>
            </a:fld>
            <a:endParaRPr lang="en-US" dirty="0"/>
          </a:p>
        </p:txBody>
      </p:sp>
      <p:sp>
        <p:nvSpPr>
          <p:cNvPr id="6" name="TextBox 5">
            <a:extLst>
              <a:ext uri="{FF2B5EF4-FFF2-40B4-BE49-F238E27FC236}">
                <a16:creationId xmlns:a16="http://schemas.microsoft.com/office/drawing/2014/main" id="{2911FBEE-751E-4AED-8D90-8160CA68F61B}"/>
              </a:ext>
            </a:extLst>
          </p:cNvPr>
          <p:cNvSpPr txBox="1"/>
          <p:nvPr/>
        </p:nvSpPr>
        <p:spPr>
          <a:xfrm>
            <a:off x="4501375" y="4245434"/>
            <a:ext cx="3776052" cy="253916"/>
          </a:xfrm>
          <a:prstGeom prst="rect">
            <a:avLst/>
          </a:prstGeom>
          <a:noFill/>
        </p:spPr>
        <p:txBody>
          <a:bodyPr wrap="square" rtlCol="0">
            <a:spAutoFit/>
          </a:bodyPr>
          <a:lstStyle/>
          <a:p>
            <a:pPr algn="r"/>
            <a:r>
              <a:rPr lang="en-US" sz="1050" i="1" dirty="0"/>
              <a:t>Wikimedia Commons </a:t>
            </a:r>
          </a:p>
        </p:txBody>
      </p:sp>
      <p:pic>
        <p:nvPicPr>
          <p:cNvPr id="3074" name="Picture 2" descr="Designated bike share parking area on the sidewalk in Braddon, Australia ">
            <a:extLst>
              <a:ext uri="{FF2B5EF4-FFF2-40B4-BE49-F238E27FC236}">
                <a16:creationId xmlns:a16="http://schemas.microsoft.com/office/drawing/2014/main" id="{5F5E7A2F-67B9-4631-97EE-C3532347B91D}"/>
              </a:ext>
            </a:extLst>
          </p:cNvPr>
          <p:cNvPicPr>
            <a:picLocks noChangeAspect="1" noChangeArrowheads="1"/>
          </p:cNvPicPr>
          <p:nvPr/>
        </p:nvPicPr>
        <p:blipFill>
          <a:blip r:embed="rId3"/>
          <a:srcRect/>
          <a:stretch/>
        </p:blipFill>
        <p:spPr bwMode="auto">
          <a:xfrm>
            <a:off x="4572000" y="1506144"/>
            <a:ext cx="3634801" cy="2726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54120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Public Right of Way </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p:txBody>
          <a:bodyPr>
            <a:normAutofit lnSpcReduction="10000"/>
          </a:bodyPr>
          <a:lstStyle/>
          <a:p>
            <a:r>
              <a:rPr lang="en-US" dirty="0"/>
              <a:t>Policy/ Priorities </a:t>
            </a:r>
          </a:p>
          <a:p>
            <a:pPr lvl="1"/>
            <a:r>
              <a:rPr lang="en-US" dirty="0"/>
              <a:t>Specifically - Multimodal safety, ADA compliance, parking, congestion/trip generation, freight/delivery, emerging modes</a:t>
            </a:r>
          </a:p>
          <a:p>
            <a:pPr lvl="1"/>
            <a:r>
              <a:rPr lang="en-US" dirty="0"/>
              <a:t>But also: sustainability, safety, resilience </a:t>
            </a:r>
          </a:p>
          <a:p>
            <a:pPr lvl="1"/>
            <a:r>
              <a:rPr lang="en-US" dirty="0"/>
              <a:t>Seattle example – curbside management policy goals: </a:t>
            </a:r>
          </a:p>
          <a:p>
            <a:pPr lvl="2"/>
            <a:r>
              <a:rPr lang="en-US" dirty="0"/>
              <a:t>Mobility</a:t>
            </a:r>
          </a:p>
          <a:p>
            <a:pPr lvl="2"/>
            <a:r>
              <a:rPr lang="en-US" dirty="0"/>
              <a:t>Access for People</a:t>
            </a:r>
          </a:p>
          <a:p>
            <a:pPr lvl="2"/>
            <a:r>
              <a:rPr lang="en-US" dirty="0"/>
              <a:t>Access for Commerce</a:t>
            </a:r>
          </a:p>
          <a:p>
            <a:pPr lvl="2"/>
            <a:r>
              <a:rPr lang="en-US" dirty="0"/>
              <a:t>Activation</a:t>
            </a:r>
          </a:p>
          <a:p>
            <a:pPr lvl="2"/>
            <a:r>
              <a:rPr lang="en-US" dirty="0"/>
              <a:t>Greening </a:t>
            </a:r>
          </a:p>
          <a:p>
            <a:pPr lvl="2"/>
            <a:r>
              <a:rPr lang="en-US" dirty="0"/>
              <a:t>Storage</a:t>
            </a:r>
          </a:p>
          <a:p>
            <a:pPr lvl="1"/>
            <a:endParaRPr lang="en-US" dirty="0"/>
          </a:p>
          <a:p>
            <a:pPr lvl="1"/>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42</a:t>
            </a:fld>
            <a:endParaRPr lang="en-US" dirty="0"/>
          </a:p>
        </p:txBody>
      </p:sp>
    </p:spTree>
    <p:extLst>
      <p:ext uri="{BB962C8B-B14F-4D97-AF65-F5344CB8AC3E}">
        <p14:creationId xmlns:p14="http://schemas.microsoft.com/office/powerpoint/2010/main" val="4740353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sz="4000" dirty="0"/>
              <a:t>Planning for Curbside Management </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219200"/>
            <a:ext cx="7620000" cy="3581400"/>
          </a:xfrm>
        </p:spPr>
        <p:txBody>
          <a:bodyPr/>
          <a:lstStyle/>
          <a:p>
            <a:r>
              <a:rPr lang="en-US" dirty="0"/>
              <a:t>Key concepts</a:t>
            </a:r>
          </a:p>
          <a:p>
            <a:pPr lvl="1"/>
            <a:r>
              <a:rPr lang="en-US" dirty="0"/>
              <a:t>Curbs are flexible space </a:t>
            </a:r>
          </a:p>
          <a:p>
            <a:pPr lvl="1"/>
            <a:r>
              <a:rPr lang="en-US" dirty="0"/>
              <a:t>Layered approach to modal </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43</a:t>
            </a:fld>
            <a:endParaRPr lang="en-US" dirty="0"/>
          </a:p>
        </p:txBody>
      </p:sp>
    </p:spTree>
    <p:extLst>
      <p:ext uri="{BB962C8B-B14F-4D97-AF65-F5344CB8AC3E}">
        <p14:creationId xmlns:p14="http://schemas.microsoft.com/office/powerpoint/2010/main" val="25385536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Competing Needs </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p:txBody>
          <a:bodyPr/>
          <a:lstStyle/>
          <a:p>
            <a:r>
              <a:rPr lang="en-US" dirty="0"/>
              <a:t>Passengers, freight, parking </a:t>
            </a:r>
          </a:p>
          <a:p>
            <a:r>
              <a:rPr lang="en-US" dirty="0"/>
              <a:t>Bicycle </a:t>
            </a:r>
          </a:p>
          <a:p>
            <a:pPr lvl="1"/>
            <a:r>
              <a:rPr lang="en-US" dirty="0"/>
              <a:t>Protected Bike Lane </a:t>
            </a:r>
          </a:p>
          <a:p>
            <a:pPr lvl="1"/>
            <a:r>
              <a:rPr lang="en-US" dirty="0"/>
              <a:t>Shared Mobility Parking </a:t>
            </a:r>
          </a:p>
          <a:p>
            <a:r>
              <a:rPr lang="en-US" dirty="0"/>
              <a:t>Pedestrians </a:t>
            </a:r>
          </a:p>
          <a:p>
            <a:pPr lvl="1"/>
            <a:r>
              <a:rPr lang="en-US" dirty="0"/>
              <a:t>Wider sidewalks</a:t>
            </a:r>
          </a:p>
          <a:p>
            <a:pPr lvl="1"/>
            <a:r>
              <a:rPr lang="en-US" dirty="0"/>
              <a:t>Curb extensions</a:t>
            </a:r>
          </a:p>
          <a:p>
            <a:pPr lvl="1"/>
            <a:r>
              <a:rPr lang="en-US" dirty="0"/>
              <a:t>Parklets </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44</a:t>
            </a:fld>
            <a:endParaRPr lang="en-US" dirty="0"/>
          </a:p>
        </p:txBody>
      </p:sp>
    </p:spTree>
    <p:extLst>
      <p:ext uri="{BB962C8B-B14F-4D97-AF65-F5344CB8AC3E}">
        <p14:creationId xmlns:p14="http://schemas.microsoft.com/office/powerpoint/2010/main" val="41305714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7EBEE-B5E6-43B6-94E9-17282878ACF1}"/>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150C40A5-0C39-4DC7-8E55-D8F16FDF7D3C}"/>
              </a:ext>
            </a:extLst>
          </p:cNvPr>
          <p:cNvSpPr>
            <a:spLocks noGrp="1"/>
          </p:cNvSpPr>
          <p:nvPr>
            <p:ph idx="1"/>
          </p:nvPr>
        </p:nvSpPr>
        <p:spPr/>
        <p:txBody>
          <a:bodyPr/>
          <a:lstStyle/>
          <a:p>
            <a:r>
              <a:rPr lang="en-US" dirty="0"/>
              <a:t>Access for all users must be considered the in design and placement of transit stops and stations</a:t>
            </a:r>
          </a:p>
          <a:p>
            <a:r>
              <a:rPr lang="en-US" dirty="0"/>
              <a:t>Most transit riders arrive on foot and well-planned bicycle and pedestrian access can increase the transit service area</a:t>
            </a:r>
          </a:p>
          <a:p>
            <a:r>
              <a:rPr lang="en-US" dirty="0"/>
              <a:t>Regardless of the changing </a:t>
            </a:r>
            <a:r>
              <a:rPr lang="en-US" dirty="0" err="1"/>
              <a:t>micromobility</a:t>
            </a:r>
            <a:r>
              <a:rPr lang="en-US" dirty="0"/>
              <a:t> technologies, there are common factors that agencies can manage </a:t>
            </a:r>
            <a:r>
              <a:rPr lang="en-US"/>
              <a:t>and regulate</a:t>
            </a:r>
            <a:endParaRPr lang="en-US" dirty="0"/>
          </a:p>
        </p:txBody>
      </p:sp>
      <p:sp>
        <p:nvSpPr>
          <p:cNvPr id="4" name="Slide Number Placeholder 3">
            <a:extLst>
              <a:ext uri="{FF2B5EF4-FFF2-40B4-BE49-F238E27FC236}">
                <a16:creationId xmlns:a16="http://schemas.microsoft.com/office/drawing/2014/main" id="{1FB2E7A4-FC9C-4C34-B629-150583FE005D}"/>
              </a:ext>
            </a:extLst>
          </p:cNvPr>
          <p:cNvSpPr>
            <a:spLocks noGrp="1"/>
          </p:cNvSpPr>
          <p:nvPr>
            <p:ph type="sldNum" sz="quarter" idx="12"/>
          </p:nvPr>
        </p:nvSpPr>
        <p:spPr/>
        <p:txBody>
          <a:bodyPr/>
          <a:lstStyle/>
          <a:p>
            <a:fld id="{588A7B10-5B59-5847-A2D4-DA6B67CC2B64}" type="slidenum">
              <a:rPr lang="en-US" smtClean="0"/>
              <a:t>45</a:t>
            </a:fld>
            <a:endParaRPr lang="en-US"/>
          </a:p>
        </p:txBody>
      </p:sp>
    </p:spTree>
    <p:extLst>
      <p:ext uri="{BB962C8B-B14F-4D97-AF65-F5344CB8AC3E}">
        <p14:creationId xmlns:p14="http://schemas.microsoft.com/office/powerpoint/2010/main" val="38683807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for All Users</a:t>
            </a:r>
          </a:p>
        </p:txBody>
      </p:sp>
      <p:sp>
        <p:nvSpPr>
          <p:cNvPr id="3" name="Content Placeholder 2"/>
          <p:cNvSpPr>
            <a:spLocks noGrp="1"/>
          </p:cNvSpPr>
          <p:nvPr>
            <p:ph idx="1"/>
          </p:nvPr>
        </p:nvSpPr>
        <p:spPr/>
        <p:txBody>
          <a:bodyPr/>
          <a:lstStyle/>
          <a:p>
            <a:r>
              <a:rPr lang="en-US" dirty="0"/>
              <a:t>The access needs of all users must be considered </a:t>
            </a:r>
          </a:p>
          <a:p>
            <a:pPr lvl="1"/>
            <a:r>
              <a:rPr lang="en-US" dirty="0"/>
              <a:t>Vulnerable groups</a:t>
            </a:r>
          </a:p>
          <a:p>
            <a:pPr lvl="2"/>
            <a:r>
              <a:rPr lang="en-US" dirty="0"/>
              <a:t>Older adults, people with disabilities, youth</a:t>
            </a:r>
          </a:p>
          <a:p>
            <a:r>
              <a:rPr lang="en-US" dirty="0"/>
              <a:t>Access in all stages of trip</a:t>
            </a:r>
          </a:p>
          <a:p>
            <a:pPr lvl="1"/>
            <a:r>
              <a:rPr lang="en-US" dirty="0" err="1"/>
              <a:t>En</a:t>
            </a:r>
            <a:r>
              <a:rPr lang="en-US" dirty="0"/>
              <a:t> route to transit</a:t>
            </a:r>
          </a:p>
          <a:p>
            <a:pPr lvl="1"/>
            <a:r>
              <a:rPr lang="en-US" dirty="0"/>
              <a:t>At transit stops</a:t>
            </a:r>
          </a:p>
          <a:p>
            <a:pPr lvl="1"/>
            <a:r>
              <a:rPr lang="en-US" dirty="0"/>
              <a:t>On transit vehicles</a:t>
            </a:r>
          </a:p>
          <a:p>
            <a:pPr marL="411480" lvl="1" indent="0">
              <a:buNone/>
            </a:pPr>
            <a:endParaRPr lang="en-US" dirty="0"/>
          </a:p>
        </p:txBody>
      </p:sp>
      <p:sp>
        <p:nvSpPr>
          <p:cNvPr id="4" name="Slide Number Placeholder 3"/>
          <p:cNvSpPr>
            <a:spLocks noGrp="1"/>
          </p:cNvSpPr>
          <p:nvPr>
            <p:ph type="sldNum" sz="quarter" idx="12"/>
          </p:nvPr>
        </p:nvSpPr>
        <p:spPr/>
        <p:txBody>
          <a:bodyPr/>
          <a:lstStyle/>
          <a:p>
            <a:fld id="{588A7B10-5B59-5847-A2D4-DA6B67CC2B64}" type="slidenum">
              <a:rPr lang="en-US" smtClean="0"/>
              <a:t>5</a:t>
            </a:fld>
            <a:endParaRPr lang="en-US"/>
          </a:p>
        </p:txBody>
      </p:sp>
    </p:spTree>
    <p:extLst>
      <p:ext uri="{BB962C8B-B14F-4D97-AF65-F5344CB8AC3E}">
        <p14:creationId xmlns:p14="http://schemas.microsoft.com/office/powerpoint/2010/main" val="8396513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Equity and Transit</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p:txBody>
          <a:bodyPr/>
          <a:lstStyle/>
          <a:p>
            <a:r>
              <a:rPr lang="en-US" sz="2400" dirty="0"/>
              <a:t>Accessibility</a:t>
            </a:r>
          </a:p>
          <a:p>
            <a:pPr lvl="1"/>
            <a:r>
              <a:rPr lang="en-US" sz="2400" dirty="0"/>
              <a:t>Spatial distribution</a:t>
            </a:r>
          </a:p>
          <a:p>
            <a:pPr lvl="1"/>
            <a:r>
              <a:rPr lang="en-US" sz="2400" dirty="0"/>
              <a:t>Travel time</a:t>
            </a:r>
          </a:p>
          <a:p>
            <a:r>
              <a:rPr lang="en-US" sz="2400" dirty="0"/>
              <a:t>Personal security around transit </a:t>
            </a:r>
          </a:p>
          <a:p>
            <a:pPr lvl="1"/>
            <a:r>
              <a:rPr lang="en-US" sz="2400" dirty="0"/>
              <a:t>At stops, stations, and on vehicles</a:t>
            </a:r>
          </a:p>
          <a:p>
            <a:pPr marL="411480" lvl="1" indent="0">
              <a:buNone/>
            </a:pPr>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6</a:t>
            </a:fld>
            <a:endParaRPr lang="en-US" dirty="0"/>
          </a:p>
        </p:txBody>
      </p:sp>
    </p:spTree>
    <p:extLst>
      <p:ext uri="{BB962C8B-B14F-4D97-AF65-F5344CB8AC3E}">
        <p14:creationId xmlns:p14="http://schemas.microsoft.com/office/powerpoint/2010/main" val="29013672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F9084-B6AB-4619-AB4E-BE41A51D2521}"/>
              </a:ext>
            </a:extLst>
          </p:cNvPr>
          <p:cNvSpPr>
            <a:spLocks noGrp="1"/>
          </p:cNvSpPr>
          <p:nvPr>
            <p:ph type="title"/>
          </p:nvPr>
        </p:nvSpPr>
        <p:spPr/>
        <p:txBody>
          <a:bodyPr/>
          <a:lstStyle/>
          <a:p>
            <a:r>
              <a:rPr lang="en-US" dirty="0"/>
              <a:t>Who Plans for Transit?	</a:t>
            </a:r>
          </a:p>
        </p:txBody>
      </p:sp>
      <p:sp>
        <p:nvSpPr>
          <p:cNvPr id="3" name="Content Placeholder 2">
            <a:extLst>
              <a:ext uri="{FF2B5EF4-FFF2-40B4-BE49-F238E27FC236}">
                <a16:creationId xmlns:a16="http://schemas.microsoft.com/office/drawing/2014/main" id="{1CB7E7F7-966A-4335-9F72-065913A22D3F}"/>
              </a:ext>
            </a:extLst>
          </p:cNvPr>
          <p:cNvSpPr>
            <a:spLocks noGrp="1"/>
          </p:cNvSpPr>
          <p:nvPr>
            <p:ph idx="1"/>
          </p:nvPr>
        </p:nvSpPr>
        <p:spPr>
          <a:xfrm>
            <a:off x="359508" y="1200150"/>
            <a:ext cx="7620000" cy="3143250"/>
          </a:xfrm>
        </p:spPr>
        <p:txBody>
          <a:bodyPr/>
          <a:lstStyle/>
          <a:p>
            <a:r>
              <a:rPr lang="en-US" dirty="0"/>
              <a:t>Effectively and efficiently planning for transit will typically require interjurisdictional and interagency coordination:</a:t>
            </a:r>
          </a:p>
          <a:p>
            <a:pPr lvl="1"/>
            <a:r>
              <a:rPr lang="en-US" dirty="0"/>
              <a:t>Transit agencies</a:t>
            </a:r>
          </a:p>
          <a:p>
            <a:pPr lvl="1"/>
            <a:r>
              <a:rPr lang="en-US" dirty="0"/>
              <a:t>Local jurisdictions</a:t>
            </a:r>
          </a:p>
          <a:p>
            <a:pPr lvl="1"/>
            <a:r>
              <a:rPr lang="en-US" dirty="0"/>
              <a:t>Regional Planning Agencies</a:t>
            </a:r>
          </a:p>
          <a:p>
            <a:pPr lvl="1"/>
            <a:r>
              <a:rPr lang="en-US" dirty="0"/>
              <a:t>State Department of Transportation</a:t>
            </a:r>
          </a:p>
          <a:p>
            <a:pPr lvl="1"/>
            <a:r>
              <a:rPr lang="en-US" dirty="0"/>
              <a:t>Inclusive public engagement</a:t>
            </a:r>
          </a:p>
          <a:p>
            <a:pPr lvl="1"/>
            <a:endParaRPr lang="en-US" dirty="0"/>
          </a:p>
        </p:txBody>
      </p:sp>
      <p:sp>
        <p:nvSpPr>
          <p:cNvPr id="4" name="Slide Number Placeholder 3">
            <a:extLst>
              <a:ext uri="{FF2B5EF4-FFF2-40B4-BE49-F238E27FC236}">
                <a16:creationId xmlns:a16="http://schemas.microsoft.com/office/drawing/2014/main" id="{B08989FF-F74E-4EFA-9949-C33240E93C6C}"/>
              </a:ext>
            </a:extLst>
          </p:cNvPr>
          <p:cNvSpPr>
            <a:spLocks noGrp="1"/>
          </p:cNvSpPr>
          <p:nvPr>
            <p:ph type="sldNum" sz="quarter" idx="12"/>
          </p:nvPr>
        </p:nvSpPr>
        <p:spPr/>
        <p:txBody>
          <a:bodyPr/>
          <a:lstStyle/>
          <a:p>
            <a:fld id="{588A7B10-5B59-5847-A2D4-DA6B67CC2B64}" type="slidenum">
              <a:rPr lang="en-US" smtClean="0"/>
              <a:t>7</a:t>
            </a:fld>
            <a:endParaRPr lang="en-US"/>
          </a:p>
        </p:txBody>
      </p:sp>
    </p:spTree>
    <p:extLst>
      <p:ext uri="{BB962C8B-B14F-4D97-AF65-F5344CB8AC3E}">
        <p14:creationId xmlns:p14="http://schemas.microsoft.com/office/powerpoint/2010/main" val="6696683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p:txBody>
          <a:bodyPr/>
          <a:lstStyle/>
          <a:p>
            <a:r>
              <a:rPr lang="en-US" dirty="0"/>
              <a:t>First Mile/Last Mile </a:t>
            </a:r>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8</a:t>
            </a:fld>
            <a:endParaRPr lang="en-US"/>
          </a:p>
        </p:txBody>
      </p:sp>
      <p:pic>
        <p:nvPicPr>
          <p:cNvPr id="5" name="Picture 4" descr="Infographic for first mile/last mile issue. Trip is comprised of three components: first mile, metro provided, last mile&#10;">
            <a:extLst>
              <a:ext uri="{FF2B5EF4-FFF2-40B4-BE49-F238E27FC236}">
                <a16:creationId xmlns:a16="http://schemas.microsoft.com/office/drawing/2014/main" id="{4AC37370-5627-49E0-8617-A828B205F11B}"/>
              </a:ext>
            </a:extLst>
          </p:cNvPr>
          <p:cNvPicPr>
            <a:picLocks noChangeAspect="1"/>
          </p:cNvPicPr>
          <p:nvPr/>
        </p:nvPicPr>
        <p:blipFill rotWithShape="1">
          <a:blip r:embed="rId3">
            <a:extLst>
              <a:ext uri="{28A0092B-C50C-407E-A947-70E740481C1C}">
                <a14:useLocalDpi xmlns:a14="http://schemas.microsoft.com/office/drawing/2010/main" val="0"/>
              </a:ext>
            </a:extLst>
          </a:blip>
          <a:srcRect l="7062" t="15082" r="6671" b="6542"/>
          <a:stretch/>
        </p:blipFill>
        <p:spPr>
          <a:xfrm>
            <a:off x="168488" y="1515948"/>
            <a:ext cx="8082767" cy="2360022"/>
          </a:xfrm>
          <a:prstGeom prst="rect">
            <a:avLst/>
          </a:prstGeom>
        </p:spPr>
      </p:pic>
      <p:sp>
        <p:nvSpPr>
          <p:cNvPr id="6" name="TextBox 5">
            <a:extLst>
              <a:ext uri="{FF2B5EF4-FFF2-40B4-BE49-F238E27FC236}">
                <a16:creationId xmlns:a16="http://schemas.microsoft.com/office/drawing/2014/main" id="{578ABBE8-078B-40AE-A34E-99367547693D}"/>
              </a:ext>
            </a:extLst>
          </p:cNvPr>
          <p:cNvSpPr txBox="1"/>
          <p:nvPr/>
        </p:nvSpPr>
        <p:spPr>
          <a:xfrm>
            <a:off x="4209872" y="4810563"/>
            <a:ext cx="3689716" cy="253916"/>
          </a:xfrm>
          <a:prstGeom prst="rect">
            <a:avLst/>
          </a:prstGeom>
          <a:noFill/>
        </p:spPr>
        <p:txBody>
          <a:bodyPr wrap="square" rtlCol="0">
            <a:spAutoFit/>
          </a:bodyPr>
          <a:lstStyle/>
          <a:p>
            <a:pPr algn="r"/>
            <a:r>
              <a:rPr lang="en-US" sz="1050" i="1" dirty="0"/>
              <a:t>Los Angeles County Metropolitan Transportation Agency</a:t>
            </a:r>
          </a:p>
        </p:txBody>
      </p:sp>
    </p:spTree>
    <p:extLst>
      <p:ext uri="{BB962C8B-B14F-4D97-AF65-F5344CB8AC3E}">
        <p14:creationId xmlns:p14="http://schemas.microsoft.com/office/powerpoint/2010/main" val="33377600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First Mile/Last Mile</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9" y="1200150"/>
            <a:ext cx="4401028" cy="3600450"/>
          </a:xfrm>
        </p:spPr>
        <p:txBody>
          <a:bodyPr>
            <a:normAutofit/>
          </a:bodyPr>
          <a:lstStyle/>
          <a:p>
            <a:r>
              <a:rPr lang="en-US" dirty="0"/>
              <a:t>Transit is not door-to-door</a:t>
            </a:r>
          </a:p>
          <a:p>
            <a:pPr lvl="1"/>
            <a:r>
              <a:rPr lang="en-US" dirty="0"/>
              <a:t>Hence the importance of planning for the beginning and end of a person’s trip</a:t>
            </a:r>
          </a:p>
          <a:p>
            <a:r>
              <a:rPr lang="en-US" dirty="0"/>
              <a:t>How people access transit</a:t>
            </a:r>
          </a:p>
          <a:p>
            <a:pPr lvl="1"/>
            <a:r>
              <a:rPr lang="en-US" dirty="0"/>
              <a:t>Walk/Bicycle</a:t>
            </a:r>
          </a:p>
          <a:p>
            <a:pPr lvl="1"/>
            <a:r>
              <a:rPr lang="en-US" dirty="0"/>
              <a:t>Park-and-Ride</a:t>
            </a:r>
          </a:p>
          <a:p>
            <a:pPr lvl="1"/>
            <a:r>
              <a:rPr lang="en-US" dirty="0"/>
              <a:t>Kiss-and-Ride</a:t>
            </a:r>
          </a:p>
          <a:p>
            <a:pPr lvl="1"/>
            <a:r>
              <a:rPr lang="en-US" dirty="0"/>
              <a:t>Ride-hailing/TNCs</a:t>
            </a:r>
          </a:p>
          <a:p>
            <a:pPr lvl="1"/>
            <a:endParaRPr lang="en-US" dirty="0"/>
          </a:p>
          <a:p>
            <a:pPr lvl="2"/>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9</a:t>
            </a:fld>
            <a:endParaRPr lang="en-US" dirty="0"/>
          </a:p>
        </p:txBody>
      </p:sp>
      <p:pic>
        <p:nvPicPr>
          <p:cNvPr id="5" name="Picture 4" descr="Numerous bikes are parked at a bike rack which is next to a bus stop where people are waiting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3210" y="1200150"/>
            <a:ext cx="2338947" cy="3509674"/>
          </a:xfrm>
          <a:prstGeom prst="rect">
            <a:avLst/>
          </a:prstGeom>
        </p:spPr>
      </p:pic>
      <p:sp>
        <p:nvSpPr>
          <p:cNvPr id="6" name="TextBox 5"/>
          <p:cNvSpPr txBox="1"/>
          <p:nvPr/>
        </p:nvSpPr>
        <p:spPr>
          <a:xfrm>
            <a:off x="5178055" y="4715940"/>
            <a:ext cx="2254102" cy="261610"/>
          </a:xfrm>
          <a:prstGeom prst="rect">
            <a:avLst/>
          </a:prstGeom>
          <a:noFill/>
        </p:spPr>
        <p:txBody>
          <a:bodyPr wrap="square" rtlCol="0">
            <a:spAutoFit/>
          </a:bodyPr>
          <a:lstStyle/>
          <a:p>
            <a:pPr algn="r"/>
            <a:r>
              <a:rPr lang="en-US" sz="1050" i="1" dirty="0"/>
              <a:t>pedbikeimages.org - Dan Burden</a:t>
            </a:r>
          </a:p>
        </p:txBody>
      </p:sp>
    </p:spTree>
    <p:extLst>
      <p:ext uri="{BB962C8B-B14F-4D97-AF65-F5344CB8AC3E}">
        <p14:creationId xmlns:p14="http://schemas.microsoft.com/office/powerpoint/2010/main" val="198360476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SRC_FHWA_16x9">
  <a:themeElements>
    <a:clrScheme name="DOT">
      <a:dk1>
        <a:srgbClr val="2F2B20"/>
      </a:dk1>
      <a:lt1>
        <a:srgbClr val="FFFFFF"/>
      </a:lt1>
      <a:dk2>
        <a:srgbClr val="005799"/>
      </a:dk2>
      <a:lt2>
        <a:srgbClr val="B8D2E6"/>
      </a:lt2>
      <a:accent1>
        <a:srgbClr val="A9A9A9"/>
      </a:accent1>
      <a:accent2>
        <a:srgbClr val="BEBEBE"/>
      </a:accent2>
      <a:accent3>
        <a:srgbClr val="D2D2D2"/>
      </a:accent3>
      <a:accent4>
        <a:srgbClr val="A3A3A3"/>
      </a:accent4>
      <a:accent5>
        <a:srgbClr val="C8C8C8"/>
      </a:accent5>
      <a:accent6>
        <a:srgbClr val="B1B1B1"/>
      </a:accent6>
      <a:hlink>
        <a:srgbClr val="005799"/>
      </a:hlink>
      <a:folHlink>
        <a:srgbClr val="4C7899"/>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HSRC_FHWA_16x9</Template>
  <TotalTime>6506</TotalTime>
  <Words>8886</Words>
  <Application>Microsoft Office PowerPoint</Application>
  <PresentationFormat>On-screen Show (16:9)</PresentationFormat>
  <Paragraphs>554</Paragraphs>
  <Slides>45</Slides>
  <Notes>41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45</vt:i4>
      </vt:variant>
    </vt:vector>
  </HeadingPairs>
  <TitlesOfParts>
    <vt:vector size="49" baseType="lpstr">
      <vt:lpstr>Arial</vt:lpstr>
      <vt:lpstr>Calibri</vt:lpstr>
      <vt:lpstr>Franklin Gothic Medium</vt:lpstr>
      <vt:lpstr>HSRC_FHWA_16x9</vt:lpstr>
      <vt:lpstr>Connections to Transit and Shared Mobility</vt:lpstr>
      <vt:lpstr>Outline</vt:lpstr>
      <vt:lpstr>Why Walk, Bike, and Transit?</vt:lpstr>
      <vt:lpstr>Benefits of Improving Bicycle and Pedestrian Access to Transit </vt:lpstr>
      <vt:lpstr>Access for All Users</vt:lpstr>
      <vt:lpstr>Equity and Transit</vt:lpstr>
      <vt:lpstr>Who Plans for Transit? </vt:lpstr>
      <vt:lpstr>First Mile/Last Mile </vt:lpstr>
      <vt:lpstr>First Mile/Last Mile</vt:lpstr>
      <vt:lpstr>Planning for the First/Last Mile</vt:lpstr>
      <vt:lpstr>Transit Access Shed</vt:lpstr>
      <vt:lpstr>Access Shed - Walking</vt:lpstr>
      <vt:lpstr>Example: LA Pathway Plan</vt:lpstr>
      <vt:lpstr>Designing with Transit</vt:lpstr>
      <vt:lpstr>Key Concepts </vt:lpstr>
      <vt:lpstr>Transit Station Access Hierarchy</vt:lpstr>
      <vt:lpstr>Common Transit Conflicts</vt:lpstr>
      <vt:lpstr>PowerPoint Presentation</vt:lpstr>
      <vt:lpstr>Pedestrian Crossings</vt:lpstr>
      <vt:lpstr>Bus Stop Location</vt:lpstr>
      <vt:lpstr>Bus Stop Location</vt:lpstr>
      <vt:lpstr>Bicycles and Transit</vt:lpstr>
      <vt:lpstr>Example: ARC Walk. Bike. Thrive! </vt:lpstr>
      <vt:lpstr>Design and Guidance Resources</vt:lpstr>
      <vt:lpstr>Legal Argument for Improved Transit Access</vt:lpstr>
      <vt:lpstr>Shared mobility</vt:lpstr>
      <vt:lpstr>Shared Mobility</vt:lpstr>
      <vt:lpstr>Shared Mobility Service Models</vt:lpstr>
      <vt:lpstr>Planning for and Managing Shared Micromobility</vt:lpstr>
      <vt:lpstr>Bike Share</vt:lpstr>
      <vt:lpstr>Micromobility Use Trends</vt:lpstr>
      <vt:lpstr>E-bikes and Bike Share</vt:lpstr>
      <vt:lpstr>E-scooters</vt:lpstr>
      <vt:lpstr>Example: San Francisco’s proactive approach to crash data collection</vt:lpstr>
      <vt:lpstr>Micromobility and Transit</vt:lpstr>
      <vt:lpstr>Future Directions</vt:lpstr>
      <vt:lpstr>Ridesourcing (Ridehailing)</vt:lpstr>
      <vt:lpstr>Ridesourcing and Transit</vt:lpstr>
      <vt:lpstr>Shared Mobility Resources</vt:lpstr>
      <vt:lpstr>Curbside management</vt:lpstr>
      <vt:lpstr>What is curbside management?</vt:lpstr>
      <vt:lpstr>Public Right of Way </vt:lpstr>
      <vt:lpstr>Planning for Curbside Management </vt:lpstr>
      <vt:lpstr>Competing Needs </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Title</dc:title>
  <dc:creator>Kristen Brookshire</dc:creator>
  <cp:lastModifiedBy>Brookshire, Kristen Holly</cp:lastModifiedBy>
  <cp:revision>348</cp:revision>
  <cp:lastPrinted>2019-06-27T13:53:33Z</cp:lastPrinted>
  <dcterms:created xsi:type="dcterms:W3CDTF">2019-02-14T20:40:13Z</dcterms:created>
  <dcterms:modified xsi:type="dcterms:W3CDTF">2019-10-18T01:57:33Z</dcterms:modified>
</cp:coreProperties>
</file>